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7" r:id="rId2"/>
    <p:sldId id="258" r:id="rId3"/>
    <p:sldId id="259" r:id="rId4"/>
    <p:sldId id="261" r:id="rId5"/>
    <p:sldId id="260" r:id="rId6"/>
    <p:sldId id="280" r:id="rId7"/>
    <p:sldId id="262" r:id="rId8"/>
    <p:sldId id="263" r:id="rId9"/>
    <p:sldId id="264" r:id="rId10"/>
    <p:sldId id="265" r:id="rId11"/>
    <p:sldId id="275" r:id="rId12"/>
    <p:sldId id="276" r:id="rId13"/>
    <p:sldId id="277" r:id="rId14"/>
    <p:sldId id="278" r:id="rId15"/>
    <p:sldId id="270" r:id="rId16"/>
    <p:sldId id="279" r:id="rId17"/>
    <p:sldId id="281" r:id="rId18"/>
    <p:sldId id="282" r:id="rId19"/>
    <p:sldId id="283" r:id="rId20"/>
    <p:sldId id="284" r:id="rId21"/>
    <p:sldId id="271" r:id="rId22"/>
    <p:sldId id="266" r:id="rId23"/>
    <p:sldId id="272" r:id="rId24"/>
    <p:sldId id="268" r:id="rId25"/>
    <p:sldId id="269" r:id="rId26"/>
    <p:sldId id="273" r:id="rId27"/>
    <p:sldId id="27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D40FAC2-54D7-413B-9614-10AE2D63AD1A}">
          <p14:sldIdLst>
            <p14:sldId id="257"/>
            <p14:sldId id="258"/>
          </p14:sldIdLst>
        </p14:section>
        <p14:section name="Untitled Section" id="{B50AEADD-5E80-4ABD-88E6-E00B0BD5ABE2}">
          <p14:sldIdLst>
            <p14:sldId id="259"/>
            <p14:sldId id="261"/>
            <p14:sldId id="260"/>
            <p14:sldId id="280"/>
            <p14:sldId id="262"/>
            <p14:sldId id="263"/>
            <p14:sldId id="264"/>
            <p14:sldId id="265"/>
            <p14:sldId id="275"/>
            <p14:sldId id="276"/>
            <p14:sldId id="277"/>
            <p14:sldId id="278"/>
            <p14:sldId id="270"/>
            <p14:sldId id="279"/>
            <p14:sldId id="281"/>
            <p14:sldId id="282"/>
            <p14:sldId id="283"/>
            <p14:sldId id="284"/>
            <p14:sldId id="271"/>
            <p14:sldId id="266"/>
            <p14:sldId id="272"/>
            <p14:sldId id="268"/>
            <p14:sldId id="269"/>
            <p14:sldId id="273"/>
            <p14:sldId id="2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32" autoAdjust="0"/>
    <p:restoredTop sz="93020" autoAdjust="0"/>
  </p:normalViewPr>
  <p:slideViewPr>
    <p:cSldViewPr snapToGrid="0">
      <p:cViewPr varScale="1">
        <p:scale>
          <a:sx n="103" d="100"/>
          <a:sy n="103" d="100"/>
        </p:scale>
        <p:origin x="192" y="11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2019</c:v>
                </c:pt>
              </c:strCache>
            </c:strRef>
          </c:tx>
          <c:spPr>
            <a:solidFill>
              <a:schemeClr val="accent6"/>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4-9D72-42B5-9F6E-75CC8DBD292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CT from ED</c:v>
                </c:pt>
                <c:pt idx="1">
                  <c:v>Surgical admission</c:v>
                </c:pt>
                <c:pt idx="2">
                  <c:v>Analgesia as per pathway</c:v>
                </c:pt>
                <c:pt idx="3">
                  <c:v>APT referral</c:v>
                </c:pt>
                <c:pt idx="4">
                  <c:v>Chest Physio</c:v>
                </c:pt>
              </c:strCache>
            </c:strRef>
          </c:cat>
          <c:val>
            <c:numRef>
              <c:f>Sheet1!$B$2:$B$6</c:f>
              <c:numCache>
                <c:formatCode>General</c:formatCode>
                <c:ptCount val="5"/>
                <c:pt idx="0">
                  <c:v>72</c:v>
                </c:pt>
                <c:pt idx="1">
                  <c:v>46</c:v>
                </c:pt>
                <c:pt idx="2">
                  <c:v>0</c:v>
                </c:pt>
                <c:pt idx="3">
                  <c:v>0</c:v>
                </c:pt>
                <c:pt idx="4">
                  <c:v>42</c:v>
                </c:pt>
              </c:numCache>
            </c:numRef>
          </c:val>
          <c:extLst>
            <c:ext xmlns:c16="http://schemas.microsoft.com/office/drawing/2014/chart" uri="{C3380CC4-5D6E-409C-BE32-E72D297353CC}">
              <c16:uniqueId val="{00000000-9D72-42B5-9F6E-75CC8DBD292B}"/>
            </c:ext>
          </c:extLst>
        </c:ser>
        <c:ser>
          <c:idx val="1"/>
          <c:order val="1"/>
          <c:tx>
            <c:strRef>
              <c:f>Sheet1!$C$1</c:f>
              <c:strCache>
                <c:ptCount val="1"/>
                <c:pt idx="0">
                  <c:v>2021</c:v>
                </c:pt>
              </c:strCache>
            </c:strRef>
          </c:tx>
          <c:spPr>
            <a:solidFill>
              <a:schemeClr val="accent1"/>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3-9D72-42B5-9F6E-75CC8DBD292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CT from ED</c:v>
                </c:pt>
                <c:pt idx="1">
                  <c:v>Surgical admission</c:v>
                </c:pt>
                <c:pt idx="2">
                  <c:v>Analgesia as per pathway</c:v>
                </c:pt>
                <c:pt idx="3">
                  <c:v>APT referral</c:v>
                </c:pt>
                <c:pt idx="4">
                  <c:v>Chest Physio</c:v>
                </c:pt>
              </c:strCache>
            </c:strRef>
          </c:cat>
          <c:val>
            <c:numRef>
              <c:f>Sheet1!$C$2:$C$6</c:f>
              <c:numCache>
                <c:formatCode>General</c:formatCode>
                <c:ptCount val="5"/>
                <c:pt idx="0">
                  <c:v>100</c:v>
                </c:pt>
                <c:pt idx="1">
                  <c:v>70</c:v>
                </c:pt>
                <c:pt idx="2">
                  <c:v>0</c:v>
                </c:pt>
                <c:pt idx="3">
                  <c:v>0</c:v>
                </c:pt>
                <c:pt idx="4">
                  <c:v>66</c:v>
                </c:pt>
              </c:numCache>
            </c:numRef>
          </c:val>
          <c:extLst>
            <c:ext xmlns:c16="http://schemas.microsoft.com/office/drawing/2014/chart" uri="{C3380CC4-5D6E-409C-BE32-E72D297353CC}">
              <c16:uniqueId val="{00000001-9D72-42B5-9F6E-75CC8DBD292B}"/>
            </c:ext>
          </c:extLst>
        </c:ser>
        <c:ser>
          <c:idx val="2"/>
          <c:order val="2"/>
          <c:tx>
            <c:strRef>
              <c:f>Sheet1!$D$1</c:f>
              <c:strCache>
                <c:ptCount val="1"/>
                <c:pt idx="0">
                  <c:v>2023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CT from ED</c:v>
                </c:pt>
                <c:pt idx="1">
                  <c:v>Surgical admission</c:v>
                </c:pt>
                <c:pt idx="2">
                  <c:v>Analgesia as per pathway</c:v>
                </c:pt>
                <c:pt idx="3">
                  <c:v>APT referral</c:v>
                </c:pt>
                <c:pt idx="4">
                  <c:v>Chest Physio</c:v>
                </c:pt>
              </c:strCache>
            </c:strRef>
          </c:cat>
          <c:val>
            <c:numRef>
              <c:f>Sheet1!$D$2:$D$6</c:f>
              <c:numCache>
                <c:formatCode>General</c:formatCode>
                <c:ptCount val="5"/>
                <c:pt idx="0">
                  <c:v>96</c:v>
                </c:pt>
                <c:pt idx="1">
                  <c:v>80</c:v>
                </c:pt>
                <c:pt idx="2">
                  <c:v>100</c:v>
                </c:pt>
                <c:pt idx="3">
                  <c:v>28</c:v>
                </c:pt>
                <c:pt idx="4">
                  <c:v>96</c:v>
                </c:pt>
              </c:numCache>
            </c:numRef>
          </c:val>
          <c:extLst>
            <c:ext xmlns:c16="http://schemas.microsoft.com/office/drawing/2014/chart" uri="{C3380CC4-5D6E-409C-BE32-E72D297353CC}">
              <c16:uniqueId val="{00000002-9D72-42B5-9F6E-75CC8DBD292B}"/>
            </c:ext>
          </c:extLst>
        </c:ser>
        <c:dLbls>
          <c:showLegendKey val="0"/>
          <c:showVal val="0"/>
          <c:showCatName val="0"/>
          <c:showSerName val="0"/>
          <c:showPercent val="0"/>
          <c:showBubbleSize val="0"/>
        </c:dLbls>
        <c:gapWidth val="219"/>
        <c:overlap val="-27"/>
        <c:axId val="212454688"/>
        <c:axId val="106649696"/>
      </c:barChart>
      <c:catAx>
        <c:axId val="212454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06649696"/>
        <c:crosses val="autoZero"/>
        <c:auto val="1"/>
        <c:lblAlgn val="ctr"/>
        <c:lblOffset val="100"/>
        <c:noMultiLvlLbl val="0"/>
      </c:catAx>
      <c:valAx>
        <c:axId val="106649696"/>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t>Percentage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454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2019</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Secondary Pneumonia (%)</c:v>
                </c:pt>
                <c:pt idx="1">
                  <c:v>Mortality (%)</c:v>
                </c:pt>
                <c:pt idx="2">
                  <c:v>LOS (days)</c:v>
                </c:pt>
              </c:strCache>
            </c:strRef>
          </c:cat>
          <c:val>
            <c:numRef>
              <c:f>Sheet1!$B$2:$B$4</c:f>
              <c:numCache>
                <c:formatCode>General</c:formatCode>
                <c:ptCount val="3"/>
                <c:pt idx="0">
                  <c:v>26</c:v>
                </c:pt>
                <c:pt idx="1">
                  <c:v>6</c:v>
                </c:pt>
                <c:pt idx="2">
                  <c:v>10.3</c:v>
                </c:pt>
              </c:numCache>
            </c:numRef>
          </c:val>
          <c:extLst>
            <c:ext xmlns:c16="http://schemas.microsoft.com/office/drawing/2014/chart" uri="{C3380CC4-5D6E-409C-BE32-E72D297353CC}">
              <c16:uniqueId val="{00000000-B90A-4E26-B2F7-8A60F7C81F11}"/>
            </c:ext>
          </c:extLst>
        </c:ser>
        <c:ser>
          <c:idx val="1"/>
          <c:order val="1"/>
          <c:tx>
            <c:strRef>
              <c:f>Sheet1!$C$1</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Secondary Pneumonia (%)</c:v>
                </c:pt>
                <c:pt idx="1">
                  <c:v>Mortality (%)</c:v>
                </c:pt>
                <c:pt idx="2">
                  <c:v>LOS (days)</c:v>
                </c:pt>
              </c:strCache>
            </c:strRef>
          </c:cat>
          <c:val>
            <c:numRef>
              <c:f>Sheet1!$C$2:$C$4</c:f>
              <c:numCache>
                <c:formatCode>General</c:formatCode>
                <c:ptCount val="3"/>
                <c:pt idx="0">
                  <c:v>11</c:v>
                </c:pt>
                <c:pt idx="1">
                  <c:v>6</c:v>
                </c:pt>
                <c:pt idx="2">
                  <c:v>4.8</c:v>
                </c:pt>
              </c:numCache>
            </c:numRef>
          </c:val>
          <c:extLst>
            <c:ext xmlns:c16="http://schemas.microsoft.com/office/drawing/2014/chart" uri="{C3380CC4-5D6E-409C-BE32-E72D297353CC}">
              <c16:uniqueId val="{00000001-B90A-4E26-B2F7-8A60F7C81F11}"/>
            </c:ext>
          </c:extLst>
        </c:ser>
        <c:ser>
          <c:idx val="2"/>
          <c:order val="2"/>
          <c:tx>
            <c:strRef>
              <c:f>Sheet1!$D$1</c:f>
              <c:strCache>
                <c:ptCount val="1"/>
                <c:pt idx="0">
                  <c:v>2023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Secondary Pneumonia (%)</c:v>
                </c:pt>
                <c:pt idx="1">
                  <c:v>Mortality (%)</c:v>
                </c:pt>
                <c:pt idx="2">
                  <c:v>LOS (days)</c:v>
                </c:pt>
              </c:strCache>
            </c:strRef>
          </c:cat>
          <c:val>
            <c:numRef>
              <c:f>Sheet1!$D$2:$D$4</c:f>
              <c:numCache>
                <c:formatCode>General</c:formatCode>
                <c:ptCount val="3"/>
                <c:pt idx="0">
                  <c:v>0</c:v>
                </c:pt>
                <c:pt idx="1">
                  <c:v>0</c:v>
                </c:pt>
                <c:pt idx="2">
                  <c:v>4</c:v>
                </c:pt>
              </c:numCache>
            </c:numRef>
          </c:val>
          <c:extLst>
            <c:ext xmlns:c16="http://schemas.microsoft.com/office/drawing/2014/chart" uri="{C3380CC4-5D6E-409C-BE32-E72D297353CC}">
              <c16:uniqueId val="{00000002-B90A-4E26-B2F7-8A60F7C81F11}"/>
            </c:ext>
          </c:extLst>
        </c:ser>
        <c:dLbls>
          <c:showLegendKey val="0"/>
          <c:showVal val="0"/>
          <c:showCatName val="0"/>
          <c:showSerName val="0"/>
          <c:showPercent val="0"/>
          <c:showBubbleSize val="0"/>
        </c:dLbls>
        <c:gapWidth val="219"/>
        <c:overlap val="-27"/>
        <c:axId val="2080291920"/>
        <c:axId val="740994128"/>
      </c:barChart>
      <c:catAx>
        <c:axId val="208029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740994128"/>
        <c:crosses val="autoZero"/>
        <c:auto val="1"/>
        <c:lblAlgn val="ctr"/>
        <c:lblOffset val="100"/>
        <c:noMultiLvlLbl val="0"/>
      </c:catAx>
      <c:valAx>
        <c:axId val="740994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80291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9A232E-287E-491D-B1EA-ABC85D73F481}" type="doc">
      <dgm:prSet loTypeId="urn:microsoft.com/office/officeart/2005/8/layout/radial3" loCatId="relationship" qsTypeId="urn:microsoft.com/office/officeart/2005/8/quickstyle/simple1" qsCatId="simple" csTypeId="urn:microsoft.com/office/officeart/2005/8/colors/colorful1" csCatId="colorful" phldr="1"/>
      <dgm:spPr/>
      <dgm:t>
        <a:bodyPr/>
        <a:lstStyle/>
        <a:p>
          <a:endParaRPr lang="en-GB"/>
        </a:p>
      </dgm:t>
    </dgm:pt>
    <dgm:pt modelId="{D3417197-8F7B-4ADE-8835-48302E604E4F}">
      <dgm:prSet phldrT="[Text]"/>
      <dgm:spPr>
        <a:solidFill>
          <a:schemeClr val="accent1">
            <a:alpha val="50000"/>
          </a:schemeClr>
        </a:solidFill>
      </dgm:spPr>
      <dgm:t>
        <a:bodyPr/>
        <a:lstStyle/>
        <a:p>
          <a:r>
            <a:rPr lang="en-GB" dirty="0"/>
            <a:t>Blunt Chest Trauma Pathway</a:t>
          </a:r>
        </a:p>
      </dgm:t>
    </dgm:pt>
    <dgm:pt modelId="{18B4B9BD-4247-48B8-B633-A25766B8DA3A}" type="parTrans" cxnId="{BBCD6D22-AD2A-45C1-8715-217556EB54AF}">
      <dgm:prSet/>
      <dgm:spPr/>
      <dgm:t>
        <a:bodyPr/>
        <a:lstStyle/>
        <a:p>
          <a:endParaRPr lang="en-GB"/>
        </a:p>
      </dgm:t>
    </dgm:pt>
    <dgm:pt modelId="{A1FD61EA-708D-4DA5-8B9E-6450A76F6F3D}" type="sibTrans" cxnId="{BBCD6D22-AD2A-45C1-8715-217556EB54AF}">
      <dgm:prSet/>
      <dgm:spPr/>
      <dgm:t>
        <a:bodyPr/>
        <a:lstStyle/>
        <a:p>
          <a:endParaRPr lang="en-GB"/>
        </a:p>
      </dgm:t>
    </dgm:pt>
    <dgm:pt modelId="{850AE5B0-F7F0-4198-8297-A6C36D7C615C}">
      <dgm:prSet phldrT="[Text]"/>
      <dgm:spPr>
        <a:solidFill>
          <a:schemeClr val="accent4">
            <a:alpha val="50000"/>
          </a:schemeClr>
        </a:solidFill>
      </dgm:spPr>
      <dgm:t>
        <a:bodyPr/>
        <a:lstStyle/>
        <a:p>
          <a:r>
            <a:rPr lang="en-GB" dirty="0"/>
            <a:t>Patients</a:t>
          </a:r>
        </a:p>
      </dgm:t>
    </dgm:pt>
    <dgm:pt modelId="{161EDFF2-0000-4219-A939-9AB572914D34}" type="parTrans" cxnId="{EE7FD974-96E1-4F76-AB39-63445357427C}">
      <dgm:prSet/>
      <dgm:spPr/>
      <dgm:t>
        <a:bodyPr/>
        <a:lstStyle/>
        <a:p>
          <a:endParaRPr lang="en-GB"/>
        </a:p>
      </dgm:t>
    </dgm:pt>
    <dgm:pt modelId="{F73955AF-BF88-46BD-B9D0-A9C7A6C28025}" type="sibTrans" cxnId="{EE7FD974-96E1-4F76-AB39-63445357427C}">
      <dgm:prSet/>
      <dgm:spPr/>
      <dgm:t>
        <a:bodyPr/>
        <a:lstStyle/>
        <a:p>
          <a:endParaRPr lang="en-GB"/>
        </a:p>
      </dgm:t>
    </dgm:pt>
    <dgm:pt modelId="{088B1298-6F1E-4FC4-9E3B-BBC396344998}">
      <dgm:prSet phldrT="[Text]"/>
      <dgm:spPr>
        <a:solidFill>
          <a:schemeClr val="accent5">
            <a:alpha val="50000"/>
          </a:schemeClr>
        </a:solidFill>
      </dgm:spPr>
      <dgm:t>
        <a:bodyPr/>
        <a:lstStyle/>
        <a:p>
          <a:r>
            <a:rPr lang="en-GB" dirty="0"/>
            <a:t>Radiology</a:t>
          </a:r>
        </a:p>
      </dgm:t>
    </dgm:pt>
    <dgm:pt modelId="{6044C947-FDD3-4E10-BD81-790973206714}" type="parTrans" cxnId="{0340E66B-9888-4A59-BEE7-5202FEE08F43}">
      <dgm:prSet/>
      <dgm:spPr/>
      <dgm:t>
        <a:bodyPr/>
        <a:lstStyle/>
        <a:p>
          <a:endParaRPr lang="en-GB"/>
        </a:p>
      </dgm:t>
    </dgm:pt>
    <dgm:pt modelId="{61E78421-7B27-4C34-BEF2-60C259F97087}" type="sibTrans" cxnId="{0340E66B-9888-4A59-BEE7-5202FEE08F43}">
      <dgm:prSet/>
      <dgm:spPr/>
      <dgm:t>
        <a:bodyPr/>
        <a:lstStyle/>
        <a:p>
          <a:endParaRPr lang="en-GB"/>
        </a:p>
      </dgm:t>
    </dgm:pt>
    <dgm:pt modelId="{098B9319-1932-492A-9E8B-BD0E40E95DE8}">
      <dgm:prSet phldrT="[Text]"/>
      <dgm:spPr/>
      <dgm:t>
        <a:bodyPr/>
        <a:lstStyle/>
        <a:p>
          <a:r>
            <a:rPr lang="en-GB" dirty="0"/>
            <a:t>General Surgery</a:t>
          </a:r>
        </a:p>
      </dgm:t>
    </dgm:pt>
    <dgm:pt modelId="{A1C019D4-8469-47B4-AE18-F63936D8A93F}" type="parTrans" cxnId="{612D45FE-95C0-41A3-B9FB-9364F5AD7BEF}">
      <dgm:prSet/>
      <dgm:spPr/>
      <dgm:t>
        <a:bodyPr/>
        <a:lstStyle/>
        <a:p>
          <a:endParaRPr lang="en-GB"/>
        </a:p>
      </dgm:t>
    </dgm:pt>
    <dgm:pt modelId="{B9EAF3B8-9817-467C-9B24-B8C06E1DBA52}" type="sibTrans" cxnId="{612D45FE-95C0-41A3-B9FB-9364F5AD7BEF}">
      <dgm:prSet/>
      <dgm:spPr/>
      <dgm:t>
        <a:bodyPr/>
        <a:lstStyle/>
        <a:p>
          <a:endParaRPr lang="en-GB"/>
        </a:p>
      </dgm:t>
    </dgm:pt>
    <dgm:pt modelId="{2BA6E644-9F19-4BF4-B289-441D0370DB4C}">
      <dgm:prSet phldrT="[Text]"/>
      <dgm:spPr/>
      <dgm:t>
        <a:bodyPr/>
        <a:lstStyle/>
        <a:p>
          <a:r>
            <a:rPr lang="en-GB" dirty="0"/>
            <a:t>Acute Pain Team</a:t>
          </a:r>
        </a:p>
      </dgm:t>
    </dgm:pt>
    <dgm:pt modelId="{B2011C64-32BC-4182-ABDF-93C14902F833}" type="parTrans" cxnId="{6A7C2A40-0A94-409C-A9BB-AC3E40B0C3FB}">
      <dgm:prSet/>
      <dgm:spPr/>
      <dgm:t>
        <a:bodyPr/>
        <a:lstStyle/>
        <a:p>
          <a:endParaRPr lang="en-GB"/>
        </a:p>
      </dgm:t>
    </dgm:pt>
    <dgm:pt modelId="{4EF9E4AC-2213-4C72-BEFD-AEEB11367F15}" type="sibTrans" cxnId="{6A7C2A40-0A94-409C-A9BB-AC3E40B0C3FB}">
      <dgm:prSet/>
      <dgm:spPr/>
      <dgm:t>
        <a:bodyPr/>
        <a:lstStyle/>
        <a:p>
          <a:endParaRPr lang="en-GB"/>
        </a:p>
      </dgm:t>
    </dgm:pt>
    <dgm:pt modelId="{EAA32373-202A-4439-BC99-7D09B69165FC}">
      <dgm:prSet/>
      <dgm:spPr>
        <a:solidFill>
          <a:schemeClr val="accent6">
            <a:alpha val="50000"/>
          </a:schemeClr>
        </a:solidFill>
      </dgm:spPr>
      <dgm:t>
        <a:bodyPr/>
        <a:lstStyle/>
        <a:p>
          <a:r>
            <a:rPr lang="en-GB" dirty="0"/>
            <a:t>Critical Care Team</a:t>
          </a:r>
        </a:p>
      </dgm:t>
    </dgm:pt>
    <dgm:pt modelId="{70E8CC92-6CEE-4D81-8083-5B7111292750}" type="parTrans" cxnId="{08D2F72E-DAD5-4B76-9B9A-61119203B919}">
      <dgm:prSet/>
      <dgm:spPr/>
      <dgm:t>
        <a:bodyPr/>
        <a:lstStyle/>
        <a:p>
          <a:endParaRPr lang="en-GB"/>
        </a:p>
      </dgm:t>
    </dgm:pt>
    <dgm:pt modelId="{FDDB9574-2CA0-424F-BECA-A43468206755}" type="sibTrans" cxnId="{08D2F72E-DAD5-4B76-9B9A-61119203B919}">
      <dgm:prSet/>
      <dgm:spPr/>
      <dgm:t>
        <a:bodyPr/>
        <a:lstStyle/>
        <a:p>
          <a:endParaRPr lang="en-GB"/>
        </a:p>
      </dgm:t>
    </dgm:pt>
    <dgm:pt modelId="{C37FCE2F-5ECF-447D-95AD-5F76D72FC151}">
      <dgm:prSet/>
      <dgm:spPr/>
      <dgm:t>
        <a:bodyPr/>
        <a:lstStyle/>
        <a:p>
          <a:r>
            <a:rPr lang="en-GB" dirty="0"/>
            <a:t>Therapy Teams</a:t>
          </a:r>
        </a:p>
      </dgm:t>
    </dgm:pt>
    <dgm:pt modelId="{07279933-C199-4A6B-912A-69267ED7E537}" type="parTrans" cxnId="{847C39FD-6B83-4F7F-9C3C-7E895B60FA37}">
      <dgm:prSet/>
      <dgm:spPr/>
      <dgm:t>
        <a:bodyPr/>
        <a:lstStyle/>
        <a:p>
          <a:endParaRPr lang="en-GB"/>
        </a:p>
      </dgm:t>
    </dgm:pt>
    <dgm:pt modelId="{3FABE911-F47A-4417-B54A-E93278995B53}" type="sibTrans" cxnId="{847C39FD-6B83-4F7F-9C3C-7E895B60FA37}">
      <dgm:prSet/>
      <dgm:spPr/>
      <dgm:t>
        <a:bodyPr/>
        <a:lstStyle/>
        <a:p>
          <a:endParaRPr lang="en-GB"/>
        </a:p>
      </dgm:t>
    </dgm:pt>
    <dgm:pt modelId="{0B6E6A59-9AC1-4D25-A878-47708BCFB7F1}">
      <dgm:prSet/>
      <dgm:spPr>
        <a:solidFill>
          <a:schemeClr val="accent3">
            <a:alpha val="50000"/>
          </a:schemeClr>
        </a:solidFill>
      </dgm:spPr>
      <dgm:t>
        <a:bodyPr/>
        <a:lstStyle/>
        <a:p>
          <a:r>
            <a:rPr lang="en-GB" dirty="0"/>
            <a:t>Pharmacy</a:t>
          </a:r>
        </a:p>
      </dgm:t>
    </dgm:pt>
    <dgm:pt modelId="{8B01A1CC-CE4A-4EEE-8C36-19FD761B9EF2}" type="parTrans" cxnId="{CDD81D22-8E3D-4904-96CC-561FE031B665}">
      <dgm:prSet/>
      <dgm:spPr/>
      <dgm:t>
        <a:bodyPr/>
        <a:lstStyle/>
        <a:p>
          <a:endParaRPr lang="en-GB"/>
        </a:p>
      </dgm:t>
    </dgm:pt>
    <dgm:pt modelId="{1301039D-35E0-425A-A275-B2E210A73BC6}" type="sibTrans" cxnId="{CDD81D22-8E3D-4904-96CC-561FE031B665}">
      <dgm:prSet/>
      <dgm:spPr/>
      <dgm:t>
        <a:bodyPr/>
        <a:lstStyle/>
        <a:p>
          <a:endParaRPr lang="en-GB"/>
        </a:p>
      </dgm:t>
    </dgm:pt>
    <dgm:pt modelId="{63B17DA7-4262-41D4-8F37-F6CC1ED2D37F}">
      <dgm:prSet/>
      <dgm:spPr>
        <a:solidFill>
          <a:schemeClr val="accent2">
            <a:alpha val="50000"/>
          </a:schemeClr>
        </a:solidFill>
      </dgm:spPr>
      <dgm:t>
        <a:bodyPr/>
        <a:lstStyle/>
        <a:p>
          <a:r>
            <a:rPr lang="en-GB" dirty="0"/>
            <a:t>Major Trauma Governance Group</a:t>
          </a:r>
        </a:p>
      </dgm:t>
    </dgm:pt>
    <dgm:pt modelId="{8294C48D-844C-40A2-B467-301681C97864}" type="parTrans" cxnId="{D53EE75C-3D2B-4D61-A604-81F6CD0E54E6}">
      <dgm:prSet/>
      <dgm:spPr/>
      <dgm:t>
        <a:bodyPr/>
        <a:lstStyle/>
        <a:p>
          <a:endParaRPr lang="en-GB"/>
        </a:p>
      </dgm:t>
    </dgm:pt>
    <dgm:pt modelId="{4E957DEE-FE4F-4EDB-81C8-7CC697A87B3F}" type="sibTrans" cxnId="{D53EE75C-3D2B-4D61-A604-81F6CD0E54E6}">
      <dgm:prSet/>
      <dgm:spPr/>
      <dgm:t>
        <a:bodyPr/>
        <a:lstStyle/>
        <a:p>
          <a:endParaRPr lang="en-GB"/>
        </a:p>
      </dgm:t>
    </dgm:pt>
    <dgm:pt modelId="{293B235D-14A4-40E1-94EE-CD5F07C9F8E2}">
      <dgm:prSet/>
      <dgm:spPr>
        <a:solidFill>
          <a:schemeClr val="accent5">
            <a:alpha val="50000"/>
          </a:schemeClr>
        </a:solidFill>
      </dgm:spPr>
      <dgm:t>
        <a:bodyPr/>
        <a:lstStyle/>
        <a:p>
          <a:r>
            <a:rPr lang="en-GB" dirty="0"/>
            <a:t>MTC Thoracic Surgery</a:t>
          </a:r>
        </a:p>
      </dgm:t>
    </dgm:pt>
    <dgm:pt modelId="{C7BCD5BA-9698-44FA-B4F6-C289161C1C91}" type="parTrans" cxnId="{0EA40ABF-EA67-4967-A315-C1D19B4D4FBE}">
      <dgm:prSet/>
      <dgm:spPr/>
      <dgm:t>
        <a:bodyPr/>
        <a:lstStyle/>
        <a:p>
          <a:endParaRPr lang="en-GB"/>
        </a:p>
      </dgm:t>
    </dgm:pt>
    <dgm:pt modelId="{F8918FD5-DC86-4102-B094-BD2B43582039}" type="sibTrans" cxnId="{0EA40ABF-EA67-4967-A315-C1D19B4D4FBE}">
      <dgm:prSet/>
      <dgm:spPr/>
      <dgm:t>
        <a:bodyPr/>
        <a:lstStyle/>
        <a:p>
          <a:endParaRPr lang="en-GB"/>
        </a:p>
      </dgm:t>
    </dgm:pt>
    <dgm:pt modelId="{B158E11A-D29B-41A6-B550-A0DE340B7609}">
      <dgm:prSet/>
      <dgm:spPr>
        <a:solidFill>
          <a:schemeClr val="accent5">
            <a:alpha val="50000"/>
          </a:schemeClr>
        </a:solidFill>
      </dgm:spPr>
      <dgm:t>
        <a:bodyPr/>
        <a:lstStyle/>
        <a:p>
          <a:r>
            <a:rPr lang="en-GB" dirty="0"/>
            <a:t>ED</a:t>
          </a:r>
        </a:p>
      </dgm:t>
    </dgm:pt>
    <dgm:pt modelId="{19A65E4C-08DB-4A3B-8455-73833B7B9299}" type="parTrans" cxnId="{EE7BF8E2-8313-4ABE-BCAE-BBECE37C3F7E}">
      <dgm:prSet/>
      <dgm:spPr/>
      <dgm:t>
        <a:bodyPr/>
        <a:lstStyle/>
        <a:p>
          <a:endParaRPr lang="en-GB"/>
        </a:p>
      </dgm:t>
    </dgm:pt>
    <dgm:pt modelId="{3D152965-1441-491D-9A5C-5EE2DF3B29E9}" type="sibTrans" cxnId="{EE7BF8E2-8313-4ABE-BCAE-BBECE37C3F7E}">
      <dgm:prSet/>
      <dgm:spPr/>
      <dgm:t>
        <a:bodyPr/>
        <a:lstStyle/>
        <a:p>
          <a:endParaRPr lang="en-GB"/>
        </a:p>
      </dgm:t>
    </dgm:pt>
    <dgm:pt modelId="{F9FAE013-2A8C-4DB8-A05F-2513B1C6DB36}">
      <dgm:prSet/>
      <dgm:spPr>
        <a:solidFill>
          <a:schemeClr val="accent5">
            <a:alpha val="50000"/>
          </a:schemeClr>
        </a:solidFill>
      </dgm:spPr>
      <dgm:t>
        <a:bodyPr/>
        <a:lstStyle/>
        <a:p>
          <a:r>
            <a:rPr lang="en-GB" dirty="0"/>
            <a:t>Acute Medicine</a:t>
          </a:r>
        </a:p>
      </dgm:t>
    </dgm:pt>
    <dgm:pt modelId="{D3C38773-4193-48A5-B9C9-65C106AA8B45}" type="parTrans" cxnId="{83470B21-F2F5-4454-AEDA-8704E4D4D42C}">
      <dgm:prSet/>
      <dgm:spPr/>
      <dgm:t>
        <a:bodyPr/>
        <a:lstStyle/>
        <a:p>
          <a:endParaRPr lang="en-GB"/>
        </a:p>
      </dgm:t>
    </dgm:pt>
    <dgm:pt modelId="{A2F211A0-0D29-4CBA-BC9A-BF9E913E0F49}" type="sibTrans" cxnId="{83470B21-F2F5-4454-AEDA-8704E4D4D42C}">
      <dgm:prSet/>
      <dgm:spPr/>
      <dgm:t>
        <a:bodyPr/>
        <a:lstStyle/>
        <a:p>
          <a:endParaRPr lang="en-GB"/>
        </a:p>
      </dgm:t>
    </dgm:pt>
    <dgm:pt modelId="{5118F48D-0CEA-4FFF-9253-30D423A12918}" type="pres">
      <dgm:prSet presAssocID="{D29A232E-287E-491D-B1EA-ABC85D73F481}" presName="composite" presStyleCnt="0">
        <dgm:presLayoutVars>
          <dgm:chMax val="1"/>
          <dgm:dir/>
          <dgm:resizeHandles val="exact"/>
        </dgm:presLayoutVars>
      </dgm:prSet>
      <dgm:spPr/>
    </dgm:pt>
    <dgm:pt modelId="{6DCF9FE1-6DF1-4F03-A6E9-CDC63F2B90C3}" type="pres">
      <dgm:prSet presAssocID="{D29A232E-287E-491D-B1EA-ABC85D73F481}" presName="radial" presStyleCnt="0">
        <dgm:presLayoutVars>
          <dgm:animLvl val="ctr"/>
        </dgm:presLayoutVars>
      </dgm:prSet>
      <dgm:spPr/>
    </dgm:pt>
    <dgm:pt modelId="{9D4D1DF1-DE3D-49B9-9F9A-736A7DA9CF17}" type="pres">
      <dgm:prSet presAssocID="{D3417197-8F7B-4ADE-8835-48302E604E4F}" presName="centerShape" presStyleLbl="vennNode1" presStyleIdx="0" presStyleCnt="12"/>
      <dgm:spPr/>
    </dgm:pt>
    <dgm:pt modelId="{13FEBED6-AB18-4023-80B9-443014C8A612}" type="pres">
      <dgm:prSet presAssocID="{850AE5B0-F7F0-4198-8297-A6C36D7C615C}" presName="node" presStyleLbl="vennNode1" presStyleIdx="1" presStyleCnt="12">
        <dgm:presLayoutVars>
          <dgm:bulletEnabled val="1"/>
        </dgm:presLayoutVars>
      </dgm:prSet>
      <dgm:spPr/>
    </dgm:pt>
    <dgm:pt modelId="{19C9A794-BF24-4E01-B09A-36D60535DB89}" type="pres">
      <dgm:prSet presAssocID="{088B1298-6F1E-4FC4-9E3B-BBC396344998}" presName="node" presStyleLbl="vennNode1" presStyleIdx="2" presStyleCnt="12">
        <dgm:presLayoutVars>
          <dgm:bulletEnabled val="1"/>
        </dgm:presLayoutVars>
      </dgm:prSet>
      <dgm:spPr/>
    </dgm:pt>
    <dgm:pt modelId="{E47E75FA-7211-415F-8FF9-835B3EB1A4A7}" type="pres">
      <dgm:prSet presAssocID="{098B9319-1932-492A-9E8B-BD0E40E95DE8}" presName="node" presStyleLbl="vennNode1" presStyleIdx="3" presStyleCnt="12">
        <dgm:presLayoutVars>
          <dgm:bulletEnabled val="1"/>
        </dgm:presLayoutVars>
      </dgm:prSet>
      <dgm:spPr/>
    </dgm:pt>
    <dgm:pt modelId="{B8D80204-18E7-4F4B-87AD-73F5C0C8CAB5}" type="pres">
      <dgm:prSet presAssocID="{2BA6E644-9F19-4BF4-B289-441D0370DB4C}" presName="node" presStyleLbl="vennNode1" presStyleIdx="4" presStyleCnt="12">
        <dgm:presLayoutVars>
          <dgm:bulletEnabled val="1"/>
        </dgm:presLayoutVars>
      </dgm:prSet>
      <dgm:spPr/>
    </dgm:pt>
    <dgm:pt modelId="{4B89A9B4-3B5A-4A4B-A11D-8E74AF70C3FF}" type="pres">
      <dgm:prSet presAssocID="{EAA32373-202A-4439-BC99-7D09B69165FC}" presName="node" presStyleLbl="vennNode1" presStyleIdx="5" presStyleCnt="12">
        <dgm:presLayoutVars>
          <dgm:bulletEnabled val="1"/>
        </dgm:presLayoutVars>
      </dgm:prSet>
      <dgm:spPr/>
    </dgm:pt>
    <dgm:pt modelId="{18CFDF23-1202-4886-8F7A-D78B7167B823}" type="pres">
      <dgm:prSet presAssocID="{C37FCE2F-5ECF-447D-95AD-5F76D72FC151}" presName="node" presStyleLbl="vennNode1" presStyleIdx="6" presStyleCnt="12">
        <dgm:presLayoutVars>
          <dgm:bulletEnabled val="1"/>
        </dgm:presLayoutVars>
      </dgm:prSet>
      <dgm:spPr/>
    </dgm:pt>
    <dgm:pt modelId="{F413FD96-3A7A-45BF-99C3-9FB2CF1BE0E3}" type="pres">
      <dgm:prSet presAssocID="{0B6E6A59-9AC1-4D25-A878-47708BCFB7F1}" presName="node" presStyleLbl="vennNode1" presStyleIdx="7" presStyleCnt="12">
        <dgm:presLayoutVars>
          <dgm:bulletEnabled val="1"/>
        </dgm:presLayoutVars>
      </dgm:prSet>
      <dgm:spPr/>
    </dgm:pt>
    <dgm:pt modelId="{B0F17823-0DC1-4A5E-97F3-2BF3CF7A1908}" type="pres">
      <dgm:prSet presAssocID="{63B17DA7-4262-41D4-8F37-F6CC1ED2D37F}" presName="node" presStyleLbl="vennNode1" presStyleIdx="8" presStyleCnt="12">
        <dgm:presLayoutVars>
          <dgm:bulletEnabled val="1"/>
        </dgm:presLayoutVars>
      </dgm:prSet>
      <dgm:spPr/>
    </dgm:pt>
    <dgm:pt modelId="{D89B04D2-9E87-4F52-B113-A3C8076344B0}" type="pres">
      <dgm:prSet presAssocID="{293B235D-14A4-40E1-94EE-CD5F07C9F8E2}" presName="node" presStyleLbl="vennNode1" presStyleIdx="9" presStyleCnt="12">
        <dgm:presLayoutVars>
          <dgm:bulletEnabled val="1"/>
        </dgm:presLayoutVars>
      </dgm:prSet>
      <dgm:spPr/>
    </dgm:pt>
    <dgm:pt modelId="{D426554F-D00A-41D4-AFFF-A853D1FE7735}" type="pres">
      <dgm:prSet presAssocID="{B158E11A-D29B-41A6-B550-A0DE340B7609}" presName="node" presStyleLbl="vennNode1" presStyleIdx="10" presStyleCnt="12">
        <dgm:presLayoutVars>
          <dgm:bulletEnabled val="1"/>
        </dgm:presLayoutVars>
      </dgm:prSet>
      <dgm:spPr/>
    </dgm:pt>
    <dgm:pt modelId="{A063A5C0-1390-4F5A-8480-7E180C08FF22}" type="pres">
      <dgm:prSet presAssocID="{F9FAE013-2A8C-4DB8-A05F-2513B1C6DB36}" presName="node" presStyleLbl="vennNode1" presStyleIdx="11" presStyleCnt="12">
        <dgm:presLayoutVars>
          <dgm:bulletEnabled val="1"/>
        </dgm:presLayoutVars>
      </dgm:prSet>
      <dgm:spPr/>
    </dgm:pt>
  </dgm:ptLst>
  <dgm:cxnLst>
    <dgm:cxn modelId="{3A343015-1C6F-44EE-B5E1-581E86083091}" type="presOf" srcId="{EAA32373-202A-4439-BC99-7D09B69165FC}" destId="{4B89A9B4-3B5A-4A4B-A11D-8E74AF70C3FF}" srcOrd="0" destOrd="0" presId="urn:microsoft.com/office/officeart/2005/8/layout/radial3"/>
    <dgm:cxn modelId="{83470B21-F2F5-4454-AEDA-8704E4D4D42C}" srcId="{D3417197-8F7B-4ADE-8835-48302E604E4F}" destId="{F9FAE013-2A8C-4DB8-A05F-2513B1C6DB36}" srcOrd="10" destOrd="0" parTransId="{D3C38773-4193-48A5-B9C9-65C106AA8B45}" sibTransId="{A2F211A0-0D29-4CBA-BC9A-BF9E913E0F49}"/>
    <dgm:cxn modelId="{D3845921-D201-4117-B796-721D55DAFB8F}" type="presOf" srcId="{B158E11A-D29B-41A6-B550-A0DE340B7609}" destId="{D426554F-D00A-41D4-AFFF-A853D1FE7735}" srcOrd="0" destOrd="0" presId="urn:microsoft.com/office/officeart/2005/8/layout/radial3"/>
    <dgm:cxn modelId="{CDD81D22-8E3D-4904-96CC-561FE031B665}" srcId="{D3417197-8F7B-4ADE-8835-48302E604E4F}" destId="{0B6E6A59-9AC1-4D25-A878-47708BCFB7F1}" srcOrd="6" destOrd="0" parTransId="{8B01A1CC-CE4A-4EEE-8C36-19FD761B9EF2}" sibTransId="{1301039D-35E0-425A-A275-B2E210A73BC6}"/>
    <dgm:cxn modelId="{BBCD6D22-AD2A-45C1-8715-217556EB54AF}" srcId="{D29A232E-287E-491D-B1EA-ABC85D73F481}" destId="{D3417197-8F7B-4ADE-8835-48302E604E4F}" srcOrd="0" destOrd="0" parTransId="{18B4B9BD-4247-48B8-B633-A25766B8DA3A}" sibTransId="{A1FD61EA-708D-4DA5-8B9E-6450A76F6F3D}"/>
    <dgm:cxn modelId="{17470A24-34A6-4DCA-ADF0-CC07E99E0AEC}" type="presOf" srcId="{D29A232E-287E-491D-B1EA-ABC85D73F481}" destId="{5118F48D-0CEA-4FFF-9253-30D423A12918}" srcOrd="0" destOrd="0" presId="urn:microsoft.com/office/officeart/2005/8/layout/radial3"/>
    <dgm:cxn modelId="{08D2F72E-DAD5-4B76-9B9A-61119203B919}" srcId="{D3417197-8F7B-4ADE-8835-48302E604E4F}" destId="{EAA32373-202A-4439-BC99-7D09B69165FC}" srcOrd="4" destOrd="0" parTransId="{70E8CC92-6CEE-4D81-8083-5B7111292750}" sibTransId="{FDDB9574-2CA0-424F-BECA-A43468206755}"/>
    <dgm:cxn modelId="{6A7C2A40-0A94-409C-A9BB-AC3E40B0C3FB}" srcId="{D3417197-8F7B-4ADE-8835-48302E604E4F}" destId="{2BA6E644-9F19-4BF4-B289-441D0370DB4C}" srcOrd="3" destOrd="0" parTransId="{B2011C64-32BC-4182-ABDF-93C14902F833}" sibTransId="{4EF9E4AC-2213-4C72-BEFD-AEEB11367F15}"/>
    <dgm:cxn modelId="{D53EE75C-3D2B-4D61-A604-81F6CD0E54E6}" srcId="{D3417197-8F7B-4ADE-8835-48302E604E4F}" destId="{63B17DA7-4262-41D4-8F37-F6CC1ED2D37F}" srcOrd="7" destOrd="0" parTransId="{8294C48D-844C-40A2-B467-301681C97864}" sibTransId="{4E957DEE-FE4F-4EDB-81C8-7CC697A87B3F}"/>
    <dgm:cxn modelId="{BF2CAA43-40D1-453F-AF6C-83BF2FB76886}" type="presOf" srcId="{850AE5B0-F7F0-4198-8297-A6C36D7C615C}" destId="{13FEBED6-AB18-4023-80B9-443014C8A612}" srcOrd="0" destOrd="0" presId="urn:microsoft.com/office/officeart/2005/8/layout/radial3"/>
    <dgm:cxn modelId="{C3D6D56B-36A3-49D2-9B1D-9BE9002231E3}" type="presOf" srcId="{63B17DA7-4262-41D4-8F37-F6CC1ED2D37F}" destId="{B0F17823-0DC1-4A5E-97F3-2BF3CF7A1908}" srcOrd="0" destOrd="0" presId="urn:microsoft.com/office/officeart/2005/8/layout/radial3"/>
    <dgm:cxn modelId="{0340E66B-9888-4A59-BEE7-5202FEE08F43}" srcId="{D3417197-8F7B-4ADE-8835-48302E604E4F}" destId="{088B1298-6F1E-4FC4-9E3B-BBC396344998}" srcOrd="1" destOrd="0" parTransId="{6044C947-FDD3-4E10-BD81-790973206714}" sibTransId="{61E78421-7B27-4C34-BEF2-60C259F97087}"/>
    <dgm:cxn modelId="{C61CE472-C213-4FB4-9C1E-4E777A8C71BB}" type="presOf" srcId="{D3417197-8F7B-4ADE-8835-48302E604E4F}" destId="{9D4D1DF1-DE3D-49B9-9F9A-736A7DA9CF17}" srcOrd="0" destOrd="0" presId="urn:microsoft.com/office/officeart/2005/8/layout/radial3"/>
    <dgm:cxn modelId="{EE7FD974-96E1-4F76-AB39-63445357427C}" srcId="{D3417197-8F7B-4ADE-8835-48302E604E4F}" destId="{850AE5B0-F7F0-4198-8297-A6C36D7C615C}" srcOrd="0" destOrd="0" parTransId="{161EDFF2-0000-4219-A939-9AB572914D34}" sibTransId="{F73955AF-BF88-46BD-B9D0-A9C7A6C28025}"/>
    <dgm:cxn modelId="{B53D4076-7D52-4150-A2FE-15CA9873FC30}" type="presOf" srcId="{098B9319-1932-492A-9E8B-BD0E40E95DE8}" destId="{E47E75FA-7211-415F-8FF9-835B3EB1A4A7}" srcOrd="0" destOrd="0" presId="urn:microsoft.com/office/officeart/2005/8/layout/radial3"/>
    <dgm:cxn modelId="{A8E8309F-966A-4A76-8DE0-11CFA4DFB4C0}" type="presOf" srcId="{C37FCE2F-5ECF-447D-95AD-5F76D72FC151}" destId="{18CFDF23-1202-4886-8F7A-D78B7167B823}" srcOrd="0" destOrd="0" presId="urn:microsoft.com/office/officeart/2005/8/layout/radial3"/>
    <dgm:cxn modelId="{A648CAA5-4942-4110-886D-376CDA66A31C}" type="presOf" srcId="{0B6E6A59-9AC1-4D25-A878-47708BCFB7F1}" destId="{F413FD96-3A7A-45BF-99C3-9FB2CF1BE0E3}" srcOrd="0" destOrd="0" presId="urn:microsoft.com/office/officeart/2005/8/layout/radial3"/>
    <dgm:cxn modelId="{0EA40ABF-EA67-4967-A315-C1D19B4D4FBE}" srcId="{D3417197-8F7B-4ADE-8835-48302E604E4F}" destId="{293B235D-14A4-40E1-94EE-CD5F07C9F8E2}" srcOrd="8" destOrd="0" parTransId="{C7BCD5BA-9698-44FA-B4F6-C289161C1C91}" sibTransId="{F8918FD5-DC86-4102-B094-BD2B43582039}"/>
    <dgm:cxn modelId="{B00B13CA-F27F-4BAE-B518-9239CFDCB196}" type="presOf" srcId="{088B1298-6F1E-4FC4-9E3B-BBC396344998}" destId="{19C9A794-BF24-4E01-B09A-36D60535DB89}" srcOrd="0" destOrd="0" presId="urn:microsoft.com/office/officeart/2005/8/layout/radial3"/>
    <dgm:cxn modelId="{EE7BF8E2-8313-4ABE-BCAE-BBECE37C3F7E}" srcId="{D3417197-8F7B-4ADE-8835-48302E604E4F}" destId="{B158E11A-D29B-41A6-B550-A0DE340B7609}" srcOrd="9" destOrd="0" parTransId="{19A65E4C-08DB-4A3B-8455-73833B7B9299}" sibTransId="{3D152965-1441-491D-9A5C-5EE2DF3B29E9}"/>
    <dgm:cxn modelId="{75383CEC-3EEE-43CD-AFD8-8CB62E649285}" type="presOf" srcId="{F9FAE013-2A8C-4DB8-A05F-2513B1C6DB36}" destId="{A063A5C0-1390-4F5A-8480-7E180C08FF22}" srcOrd="0" destOrd="0" presId="urn:microsoft.com/office/officeart/2005/8/layout/radial3"/>
    <dgm:cxn modelId="{D28425FA-896C-4FC5-8542-1B7F41BADBD5}" type="presOf" srcId="{2BA6E644-9F19-4BF4-B289-441D0370DB4C}" destId="{B8D80204-18E7-4F4B-87AD-73F5C0C8CAB5}" srcOrd="0" destOrd="0" presId="urn:microsoft.com/office/officeart/2005/8/layout/radial3"/>
    <dgm:cxn modelId="{5425D4FB-DB12-4A94-A91B-B72C21DA689F}" type="presOf" srcId="{293B235D-14A4-40E1-94EE-CD5F07C9F8E2}" destId="{D89B04D2-9E87-4F52-B113-A3C8076344B0}" srcOrd="0" destOrd="0" presId="urn:microsoft.com/office/officeart/2005/8/layout/radial3"/>
    <dgm:cxn modelId="{847C39FD-6B83-4F7F-9C3C-7E895B60FA37}" srcId="{D3417197-8F7B-4ADE-8835-48302E604E4F}" destId="{C37FCE2F-5ECF-447D-95AD-5F76D72FC151}" srcOrd="5" destOrd="0" parTransId="{07279933-C199-4A6B-912A-69267ED7E537}" sibTransId="{3FABE911-F47A-4417-B54A-E93278995B53}"/>
    <dgm:cxn modelId="{612D45FE-95C0-41A3-B9FB-9364F5AD7BEF}" srcId="{D3417197-8F7B-4ADE-8835-48302E604E4F}" destId="{098B9319-1932-492A-9E8B-BD0E40E95DE8}" srcOrd="2" destOrd="0" parTransId="{A1C019D4-8469-47B4-AE18-F63936D8A93F}" sibTransId="{B9EAF3B8-9817-467C-9B24-B8C06E1DBA52}"/>
    <dgm:cxn modelId="{8E3A9CE9-1F38-4300-A5ED-EB7976B47E5D}" type="presParOf" srcId="{5118F48D-0CEA-4FFF-9253-30D423A12918}" destId="{6DCF9FE1-6DF1-4F03-A6E9-CDC63F2B90C3}" srcOrd="0" destOrd="0" presId="urn:microsoft.com/office/officeart/2005/8/layout/radial3"/>
    <dgm:cxn modelId="{0F82EBEF-2EC6-4675-9D40-215438CDEAF7}" type="presParOf" srcId="{6DCF9FE1-6DF1-4F03-A6E9-CDC63F2B90C3}" destId="{9D4D1DF1-DE3D-49B9-9F9A-736A7DA9CF17}" srcOrd="0" destOrd="0" presId="urn:microsoft.com/office/officeart/2005/8/layout/radial3"/>
    <dgm:cxn modelId="{D9ABE510-8314-46F4-A980-7FA6D9D1B2B7}" type="presParOf" srcId="{6DCF9FE1-6DF1-4F03-A6E9-CDC63F2B90C3}" destId="{13FEBED6-AB18-4023-80B9-443014C8A612}" srcOrd="1" destOrd="0" presId="urn:microsoft.com/office/officeart/2005/8/layout/radial3"/>
    <dgm:cxn modelId="{FFE05688-3DB6-40B9-A7FB-B5CC76C3E067}" type="presParOf" srcId="{6DCF9FE1-6DF1-4F03-A6E9-CDC63F2B90C3}" destId="{19C9A794-BF24-4E01-B09A-36D60535DB89}" srcOrd="2" destOrd="0" presId="urn:microsoft.com/office/officeart/2005/8/layout/radial3"/>
    <dgm:cxn modelId="{CB368F49-520A-4BAE-BB7B-B544C4EE4016}" type="presParOf" srcId="{6DCF9FE1-6DF1-4F03-A6E9-CDC63F2B90C3}" destId="{E47E75FA-7211-415F-8FF9-835B3EB1A4A7}" srcOrd="3" destOrd="0" presId="urn:microsoft.com/office/officeart/2005/8/layout/radial3"/>
    <dgm:cxn modelId="{82AC9BB3-869E-4D88-B088-9BCE4355DF05}" type="presParOf" srcId="{6DCF9FE1-6DF1-4F03-A6E9-CDC63F2B90C3}" destId="{B8D80204-18E7-4F4B-87AD-73F5C0C8CAB5}" srcOrd="4" destOrd="0" presId="urn:microsoft.com/office/officeart/2005/8/layout/radial3"/>
    <dgm:cxn modelId="{02F8426F-A1F5-4878-AF9A-A543766D4353}" type="presParOf" srcId="{6DCF9FE1-6DF1-4F03-A6E9-CDC63F2B90C3}" destId="{4B89A9B4-3B5A-4A4B-A11D-8E74AF70C3FF}" srcOrd="5" destOrd="0" presId="urn:microsoft.com/office/officeart/2005/8/layout/radial3"/>
    <dgm:cxn modelId="{852FD85B-1550-4C88-84F3-E5047C0706CF}" type="presParOf" srcId="{6DCF9FE1-6DF1-4F03-A6E9-CDC63F2B90C3}" destId="{18CFDF23-1202-4886-8F7A-D78B7167B823}" srcOrd="6" destOrd="0" presId="urn:microsoft.com/office/officeart/2005/8/layout/radial3"/>
    <dgm:cxn modelId="{D9A0B10C-74DA-4C04-8926-E3BD07A48666}" type="presParOf" srcId="{6DCF9FE1-6DF1-4F03-A6E9-CDC63F2B90C3}" destId="{F413FD96-3A7A-45BF-99C3-9FB2CF1BE0E3}" srcOrd="7" destOrd="0" presId="urn:microsoft.com/office/officeart/2005/8/layout/radial3"/>
    <dgm:cxn modelId="{195E2A48-7906-4893-85B4-FD9046068E01}" type="presParOf" srcId="{6DCF9FE1-6DF1-4F03-A6E9-CDC63F2B90C3}" destId="{B0F17823-0DC1-4A5E-97F3-2BF3CF7A1908}" srcOrd="8" destOrd="0" presId="urn:microsoft.com/office/officeart/2005/8/layout/radial3"/>
    <dgm:cxn modelId="{E60F61AB-A904-41F0-9165-F1A380CB8865}" type="presParOf" srcId="{6DCF9FE1-6DF1-4F03-A6E9-CDC63F2B90C3}" destId="{D89B04D2-9E87-4F52-B113-A3C8076344B0}" srcOrd="9" destOrd="0" presId="urn:microsoft.com/office/officeart/2005/8/layout/radial3"/>
    <dgm:cxn modelId="{FF618011-5D74-4432-9D4C-E329F7D8A4C0}" type="presParOf" srcId="{6DCF9FE1-6DF1-4F03-A6E9-CDC63F2B90C3}" destId="{D426554F-D00A-41D4-AFFF-A853D1FE7735}" srcOrd="10" destOrd="0" presId="urn:microsoft.com/office/officeart/2005/8/layout/radial3"/>
    <dgm:cxn modelId="{42A78413-D6E7-4DC3-BEBB-E30287D69F25}" type="presParOf" srcId="{6DCF9FE1-6DF1-4F03-A6E9-CDC63F2B90C3}" destId="{A063A5C0-1390-4F5A-8480-7E180C08FF22}" srcOrd="11"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114784-C646-493F-A557-8D507559FF9E}" type="doc">
      <dgm:prSet loTypeId="urn:microsoft.com/office/officeart/2008/layout/VerticalCurvedList" loCatId="list" qsTypeId="urn:microsoft.com/office/officeart/2005/8/quickstyle/3d1" qsCatId="3D" csTypeId="urn:microsoft.com/office/officeart/2005/8/colors/accent1_2" csCatId="accent1" phldr="1"/>
      <dgm:spPr/>
      <dgm:t>
        <a:bodyPr/>
        <a:lstStyle/>
        <a:p>
          <a:endParaRPr lang="en-GB"/>
        </a:p>
      </dgm:t>
    </dgm:pt>
    <dgm:pt modelId="{1416C497-1039-462D-BDEF-63F74EDBCBA3}">
      <dgm:prSet phldrT="[Text]"/>
      <dgm:spPr>
        <a:solidFill>
          <a:schemeClr val="accent6"/>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b="1" dirty="0"/>
            <a:t>2019 – pre-implementation</a:t>
          </a:r>
        </a:p>
        <a:p>
          <a:pPr marL="0" lvl="0" defTabSz="1822450">
            <a:lnSpc>
              <a:spcPct val="90000"/>
            </a:lnSpc>
            <a:spcBef>
              <a:spcPct val="0"/>
            </a:spcBef>
            <a:spcAft>
              <a:spcPct val="35000"/>
            </a:spcAft>
            <a:buNone/>
          </a:pPr>
          <a:endParaRPr lang="en-GB" dirty="0"/>
        </a:p>
      </dgm:t>
    </dgm:pt>
    <dgm:pt modelId="{D0B82AE6-7DC1-4D5A-92C0-88995D0F5A5F}" type="parTrans" cxnId="{68452508-F4D3-421A-A9C9-C123E112EFB4}">
      <dgm:prSet/>
      <dgm:spPr/>
      <dgm:t>
        <a:bodyPr/>
        <a:lstStyle/>
        <a:p>
          <a:endParaRPr lang="en-GB"/>
        </a:p>
      </dgm:t>
    </dgm:pt>
    <dgm:pt modelId="{0B4EC32A-843A-439F-9FD2-3AAFA9BA0255}" type="sibTrans" cxnId="{68452508-F4D3-421A-A9C9-C123E112EFB4}">
      <dgm:prSet/>
      <dgm:spPr/>
      <dgm:t>
        <a:bodyPr/>
        <a:lstStyle/>
        <a:p>
          <a:endParaRPr lang="en-GB"/>
        </a:p>
      </dgm:t>
    </dgm:pt>
    <dgm:pt modelId="{31CE7859-61A2-48C0-B25F-B0A90DBF313B}">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b="1" dirty="0"/>
            <a:t>2021 – post-implementation</a:t>
          </a:r>
        </a:p>
        <a:p>
          <a:pPr marL="0" lvl="0" defTabSz="1644650">
            <a:lnSpc>
              <a:spcPct val="90000"/>
            </a:lnSpc>
            <a:spcBef>
              <a:spcPct val="0"/>
            </a:spcBef>
            <a:spcAft>
              <a:spcPct val="35000"/>
            </a:spcAft>
            <a:buNone/>
          </a:pPr>
          <a:endParaRPr lang="en-GB" dirty="0"/>
        </a:p>
      </dgm:t>
    </dgm:pt>
    <dgm:pt modelId="{033C310A-174B-4B90-87A2-67F15C1CAB40}" type="parTrans" cxnId="{8084B77E-DB30-4E64-8568-70124FC7C893}">
      <dgm:prSet/>
      <dgm:spPr/>
      <dgm:t>
        <a:bodyPr/>
        <a:lstStyle/>
        <a:p>
          <a:endParaRPr lang="en-GB"/>
        </a:p>
      </dgm:t>
    </dgm:pt>
    <dgm:pt modelId="{A926E780-3B13-419A-BDC0-BBD8DA0464DC}" type="sibTrans" cxnId="{8084B77E-DB30-4E64-8568-70124FC7C893}">
      <dgm:prSet/>
      <dgm:spPr/>
      <dgm:t>
        <a:bodyPr/>
        <a:lstStyle/>
        <a:p>
          <a:endParaRPr lang="en-GB"/>
        </a:p>
      </dgm:t>
    </dgm:pt>
    <dgm:pt modelId="{1EAD21F9-52E1-485D-AE4D-5CB5A1FA4A16}">
      <dgm:prSet phldrT="[Text]"/>
      <dgm:spPr>
        <a:solidFill>
          <a:schemeClr val="accent5"/>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b="1" dirty="0"/>
            <a:t>2023 – Pathway embedded into practice</a:t>
          </a:r>
        </a:p>
        <a:p>
          <a:pPr marL="0" lvl="0" defTabSz="1555750">
            <a:lnSpc>
              <a:spcPct val="90000"/>
            </a:lnSpc>
            <a:spcBef>
              <a:spcPct val="0"/>
            </a:spcBef>
            <a:spcAft>
              <a:spcPct val="35000"/>
            </a:spcAft>
            <a:buNone/>
          </a:pPr>
          <a:endParaRPr lang="en-GB" dirty="0"/>
        </a:p>
      </dgm:t>
    </dgm:pt>
    <dgm:pt modelId="{9D8C39B3-C56E-4A1C-BB4C-A48C560EBEF5}" type="parTrans" cxnId="{77810A2B-D6C2-4356-899C-ADEE3C6AA9E5}">
      <dgm:prSet/>
      <dgm:spPr/>
      <dgm:t>
        <a:bodyPr/>
        <a:lstStyle/>
        <a:p>
          <a:endParaRPr lang="en-GB"/>
        </a:p>
      </dgm:t>
    </dgm:pt>
    <dgm:pt modelId="{BF582C9E-F512-478E-BE52-76886E194ABB}" type="sibTrans" cxnId="{77810A2B-D6C2-4356-899C-ADEE3C6AA9E5}">
      <dgm:prSet/>
      <dgm:spPr/>
      <dgm:t>
        <a:bodyPr/>
        <a:lstStyle/>
        <a:p>
          <a:endParaRPr lang="en-GB"/>
        </a:p>
      </dgm:t>
    </dgm:pt>
    <dgm:pt modelId="{4AFA3811-4E20-4C7D-9FFF-5D9C8DC0CE71}" type="pres">
      <dgm:prSet presAssocID="{B8114784-C646-493F-A557-8D507559FF9E}" presName="Name0" presStyleCnt="0">
        <dgm:presLayoutVars>
          <dgm:chMax val="7"/>
          <dgm:chPref val="7"/>
          <dgm:dir/>
        </dgm:presLayoutVars>
      </dgm:prSet>
      <dgm:spPr/>
    </dgm:pt>
    <dgm:pt modelId="{8971D9ED-7528-4285-9F6C-5D02C9E1C96F}" type="pres">
      <dgm:prSet presAssocID="{B8114784-C646-493F-A557-8D507559FF9E}" presName="Name1" presStyleCnt="0"/>
      <dgm:spPr/>
    </dgm:pt>
    <dgm:pt modelId="{B9923245-358D-497C-BFA5-BC3CC03EE47D}" type="pres">
      <dgm:prSet presAssocID="{B8114784-C646-493F-A557-8D507559FF9E}" presName="cycle" presStyleCnt="0"/>
      <dgm:spPr/>
    </dgm:pt>
    <dgm:pt modelId="{61834F10-A5EC-4548-A2CD-D814FBD77EDB}" type="pres">
      <dgm:prSet presAssocID="{B8114784-C646-493F-A557-8D507559FF9E}" presName="srcNode" presStyleLbl="node1" presStyleIdx="0" presStyleCnt="3"/>
      <dgm:spPr/>
    </dgm:pt>
    <dgm:pt modelId="{E727E853-A4FC-469E-82DE-3253BC13B52C}" type="pres">
      <dgm:prSet presAssocID="{B8114784-C646-493F-A557-8D507559FF9E}" presName="conn" presStyleLbl="parChTrans1D2" presStyleIdx="0" presStyleCnt="1"/>
      <dgm:spPr/>
    </dgm:pt>
    <dgm:pt modelId="{5A9EABB2-D0C7-4483-89E3-896085543EB4}" type="pres">
      <dgm:prSet presAssocID="{B8114784-C646-493F-A557-8D507559FF9E}" presName="extraNode" presStyleLbl="node1" presStyleIdx="0" presStyleCnt="3"/>
      <dgm:spPr/>
    </dgm:pt>
    <dgm:pt modelId="{AFC58BAD-2248-42D3-8659-65FA0D43B8DE}" type="pres">
      <dgm:prSet presAssocID="{B8114784-C646-493F-A557-8D507559FF9E}" presName="dstNode" presStyleLbl="node1" presStyleIdx="0" presStyleCnt="3"/>
      <dgm:spPr/>
    </dgm:pt>
    <dgm:pt modelId="{6B4D5097-A1ED-4C9C-BFBA-C3FC375A3343}" type="pres">
      <dgm:prSet presAssocID="{1416C497-1039-462D-BDEF-63F74EDBCBA3}" presName="text_1" presStyleLbl="node1" presStyleIdx="0" presStyleCnt="3">
        <dgm:presLayoutVars>
          <dgm:bulletEnabled val="1"/>
        </dgm:presLayoutVars>
      </dgm:prSet>
      <dgm:spPr/>
    </dgm:pt>
    <dgm:pt modelId="{E7B52B9E-4CD5-4EFD-BD23-B2FD501C0F53}" type="pres">
      <dgm:prSet presAssocID="{1416C497-1039-462D-BDEF-63F74EDBCBA3}" presName="accent_1" presStyleCnt="0"/>
      <dgm:spPr/>
    </dgm:pt>
    <dgm:pt modelId="{F15E03F9-32D7-4B6D-82B5-9B869810EF32}" type="pres">
      <dgm:prSet presAssocID="{1416C497-1039-462D-BDEF-63F74EDBCBA3}" presName="accentRepeatNode" presStyleLbl="solidFgAcc1" presStyleIdx="0" presStyleCnt="3"/>
      <dgm:spPr/>
    </dgm:pt>
    <dgm:pt modelId="{AB51F5C2-4B8C-4DA0-A1B3-56E74ED42312}" type="pres">
      <dgm:prSet presAssocID="{31CE7859-61A2-48C0-B25F-B0A90DBF313B}" presName="text_2" presStyleLbl="node1" presStyleIdx="1" presStyleCnt="3">
        <dgm:presLayoutVars>
          <dgm:bulletEnabled val="1"/>
        </dgm:presLayoutVars>
      </dgm:prSet>
      <dgm:spPr/>
    </dgm:pt>
    <dgm:pt modelId="{530E1EDF-6953-4B45-925F-3987301EB95F}" type="pres">
      <dgm:prSet presAssocID="{31CE7859-61A2-48C0-B25F-B0A90DBF313B}" presName="accent_2" presStyleCnt="0"/>
      <dgm:spPr/>
    </dgm:pt>
    <dgm:pt modelId="{2DC8900E-E361-401C-848D-7AE48EB15EE8}" type="pres">
      <dgm:prSet presAssocID="{31CE7859-61A2-48C0-B25F-B0A90DBF313B}" presName="accentRepeatNode" presStyleLbl="solidFgAcc1" presStyleIdx="1" presStyleCnt="3"/>
      <dgm:spPr/>
    </dgm:pt>
    <dgm:pt modelId="{E6D1155D-B0A7-4235-9A6B-3432B7689797}" type="pres">
      <dgm:prSet presAssocID="{1EAD21F9-52E1-485D-AE4D-5CB5A1FA4A16}" presName="text_3" presStyleLbl="node1" presStyleIdx="2" presStyleCnt="3">
        <dgm:presLayoutVars>
          <dgm:bulletEnabled val="1"/>
        </dgm:presLayoutVars>
      </dgm:prSet>
      <dgm:spPr/>
    </dgm:pt>
    <dgm:pt modelId="{50C906A5-3434-4E41-B27C-2E4B101E9C4C}" type="pres">
      <dgm:prSet presAssocID="{1EAD21F9-52E1-485D-AE4D-5CB5A1FA4A16}" presName="accent_3" presStyleCnt="0"/>
      <dgm:spPr/>
    </dgm:pt>
    <dgm:pt modelId="{A10A480B-1511-4449-A733-BBFC93BD8191}" type="pres">
      <dgm:prSet presAssocID="{1EAD21F9-52E1-485D-AE4D-5CB5A1FA4A16}" presName="accentRepeatNode" presStyleLbl="solidFgAcc1" presStyleIdx="2" presStyleCnt="3"/>
      <dgm:spPr/>
    </dgm:pt>
  </dgm:ptLst>
  <dgm:cxnLst>
    <dgm:cxn modelId="{68452508-F4D3-421A-A9C9-C123E112EFB4}" srcId="{B8114784-C646-493F-A557-8D507559FF9E}" destId="{1416C497-1039-462D-BDEF-63F74EDBCBA3}" srcOrd="0" destOrd="0" parTransId="{D0B82AE6-7DC1-4D5A-92C0-88995D0F5A5F}" sibTransId="{0B4EC32A-843A-439F-9FD2-3AAFA9BA0255}"/>
    <dgm:cxn modelId="{77810A2B-D6C2-4356-899C-ADEE3C6AA9E5}" srcId="{B8114784-C646-493F-A557-8D507559FF9E}" destId="{1EAD21F9-52E1-485D-AE4D-5CB5A1FA4A16}" srcOrd="2" destOrd="0" parTransId="{9D8C39B3-C56E-4A1C-BB4C-A48C560EBEF5}" sibTransId="{BF582C9E-F512-478E-BE52-76886E194ABB}"/>
    <dgm:cxn modelId="{42A8E65C-2E84-4FF5-8A17-15F9DA3BC214}" type="presOf" srcId="{1416C497-1039-462D-BDEF-63F74EDBCBA3}" destId="{6B4D5097-A1ED-4C9C-BFBA-C3FC375A3343}" srcOrd="0" destOrd="0" presId="urn:microsoft.com/office/officeart/2008/layout/VerticalCurvedList"/>
    <dgm:cxn modelId="{85552B52-8335-4257-9CAF-83FE34E8D528}" type="presOf" srcId="{B8114784-C646-493F-A557-8D507559FF9E}" destId="{4AFA3811-4E20-4C7D-9FFF-5D9C8DC0CE71}" srcOrd="0" destOrd="0" presId="urn:microsoft.com/office/officeart/2008/layout/VerticalCurvedList"/>
    <dgm:cxn modelId="{8084B77E-DB30-4E64-8568-70124FC7C893}" srcId="{B8114784-C646-493F-A557-8D507559FF9E}" destId="{31CE7859-61A2-48C0-B25F-B0A90DBF313B}" srcOrd="1" destOrd="0" parTransId="{033C310A-174B-4B90-87A2-67F15C1CAB40}" sibTransId="{A926E780-3B13-419A-BDC0-BBD8DA0464DC}"/>
    <dgm:cxn modelId="{251AB0A9-3E66-44B9-B6F0-0C3497906B57}" type="presOf" srcId="{1EAD21F9-52E1-485D-AE4D-5CB5A1FA4A16}" destId="{E6D1155D-B0A7-4235-9A6B-3432B7689797}" srcOrd="0" destOrd="0" presId="urn:microsoft.com/office/officeart/2008/layout/VerticalCurvedList"/>
    <dgm:cxn modelId="{61871BC6-C26A-44EA-B40A-31917B7A0CF5}" type="presOf" srcId="{31CE7859-61A2-48C0-B25F-B0A90DBF313B}" destId="{AB51F5C2-4B8C-4DA0-A1B3-56E74ED42312}" srcOrd="0" destOrd="0" presId="urn:microsoft.com/office/officeart/2008/layout/VerticalCurvedList"/>
    <dgm:cxn modelId="{A8250FDE-69E5-4712-B6AF-997FFCA6F8F9}" type="presOf" srcId="{0B4EC32A-843A-439F-9FD2-3AAFA9BA0255}" destId="{E727E853-A4FC-469E-82DE-3253BC13B52C}" srcOrd="0" destOrd="0" presId="urn:microsoft.com/office/officeart/2008/layout/VerticalCurvedList"/>
    <dgm:cxn modelId="{EF380FAB-500F-4CCF-8D10-0AB038964EB2}" type="presParOf" srcId="{4AFA3811-4E20-4C7D-9FFF-5D9C8DC0CE71}" destId="{8971D9ED-7528-4285-9F6C-5D02C9E1C96F}" srcOrd="0" destOrd="0" presId="urn:microsoft.com/office/officeart/2008/layout/VerticalCurvedList"/>
    <dgm:cxn modelId="{D31933AF-2C9F-40DC-8A57-65DB43212ECA}" type="presParOf" srcId="{8971D9ED-7528-4285-9F6C-5D02C9E1C96F}" destId="{B9923245-358D-497C-BFA5-BC3CC03EE47D}" srcOrd="0" destOrd="0" presId="urn:microsoft.com/office/officeart/2008/layout/VerticalCurvedList"/>
    <dgm:cxn modelId="{A99589C4-3F99-4C63-8072-1B243471CABE}" type="presParOf" srcId="{B9923245-358D-497C-BFA5-BC3CC03EE47D}" destId="{61834F10-A5EC-4548-A2CD-D814FBD77EDB}" srcOrd="0" destOrd="0" presId="urn:microsoft.com/office/officeart/2008/layout/VerticalCurvedList"/>
    <dgm:cxn modelId="{4EA4BA71-E667-46B2-AAA2-D472DAD60EEF}" type="presParOf" srcId="{B9923245-358D-497C-BFA5-BC3CC03EE47D}" destId="{E727E853-A4FC-469E-82DE-3253BC13B52C}" srcOrd="1" destOrd="0" presId="urn:microsoft.com/office/officeart/2008/layout/VerticalCurvedList"/>
    <dgm:cxn modelId="{4D3FB8DD-AA69-44CD-885A-443D428F88EF}" type="presParOf" srcId="{B9923245-358D-497C-BFA5-BC3CC03EE47D}" destId="{5A9EABB2-D0C7-4483-89E3-896085543EB4}" srcOrd="2" destOrd="0" presId="urn:microsoft.com/office/officeart/2008/layout/VerticalCurvedList"/>
    <dgm:cxn modelId="{FA05FDFD-4171-43F3-A844-20FDC3047605}" type="presParOf" srcId="{B9923245-358D-497C-BFA5-BC3CC03EE47D}" destId="{AFC58BAD-2248-42D3-8659-65FA0D43B8DE}" srcOrd="3" destOrd="0" presId="urn:microsoft.com/office/officeart/2008/layout/VerticalCurvedList"/>
    <dgm:cxn modelId="{D35E36E9-1BF0-4AF8-B97D-1BD0AC9EFC25}" type="presParOf" srcId="{8971D9ED-7528-4285-9F6C-5D02C9E1C96F}" destId="{6B4D5097-A1ED-4C9C-BFBA-C3FC375A3343}" srcOrd="1" destOrd="0" presId="urn:microsoft.com/office/officeart/2008/layout/VerticalCurvedList"/>
    <dgm:cxn modelId="{4A76ABE3-AC5E-4127-8722-7565D013B36A}" type="presParOf" srcId="{8971D9ED-7528-4285-9F6C-5D02C9E1C96F}" destId="{E7B52B9E-4CD5-4EFD-BD23-B2FD501C0F53}" srcOrd="2" destOrd="0" presId="urn:microsoft.com/office/officeart/2008/layout/VerticalCurvedList"/>
    <dgm:cxn modelId="{DBE597EE-E705-455F-938F-CA1F2027935D}" type="presParOf" srcId="{E7B52B9E-4CD5-4EFD-BD23-B2FD501C0F53}" destId="{F15E03F9-32D7-4B6D-82B5-9B869810EF32}" srcOrd="0" destOrd="0" presId="urn:microsoft.com/office/officeart/2008/layout/VerticalCurvedList"/>
    <dgm:cxn modelId="{3FB35A2E-3F95-4587-AF8F-3DE67DC3FD6C}" type="presParOf" srcId="{8971D9ED-7528-4285-9F6C-5D02C9E1C96F}" destId="{AB51F5C2-4B8C-4DA0-A1B3-56E74ED42312}" srcOrd="3" destOrd="0" presId="urn:microsoft.com/office/officeart/2008/layout/VerticalCurvedList"/>
    <dgm:cxn modelId="{FDD5988F-5348-4E3F-A7EA-984DDB836368}" type="presParOf" srcId="{8971D9ED-7528-4285-9F6C-5D02C9E1C96F}" destId="{530E1EDF-6953-4B45-925F-3987301EB95F}" srcOrd="4" destOrd="0" presId="urn:microsoft.com/office/officeart/2008/layout/VerticalCurvedList"/>
    <dgm:cxn modelId="{DAC259CB-7B31-4151-9C99-208BDF7F3116}" type="presParOf" srcId="{530E1EDF-6953-4B45-925F-3987301EB95F}" destId="{2DC8900E-E361-401C-848D-7AE48EB15EE8}" srcOrd="0" destOrd="0" presId="urn:microsoft.com/office/officeart/2008/layout/VerticalCurvedList"/>
    <dgm:cxn modelId="{63AE0EFF-880B-4B52-B6C9-1A15CDA26622}" type="presParOf" srcId="{8971D9ED-7528-4285-9F6C-5D02C9E1C96F}" destId="{E6D1155D-B0A7-4235-9A6B-3432B7689797}" srcOrd="5" destOrd="0" presId="urn:microsoft.com/office/officeart/2008/layout/VerticalCurvedList"/>
    <dgm:cxn modelId="{85C45653-E361-425D-9C31-15C514DD69BC}" type="presParOf" srcId="{8971D9ED-7528-4285-9F6C-5D02C9E1C96F}" destId="{50C906A5-3434-4E41-B27C-2E4B101E9C4C}" srcOrd="6" destOrd="0" presId="urn:microsoft.com/office/officeart/2008/layout/VerticalCurvedList"/>
    <dgm:cxn modelId="{1577A137-8724-4DD9-91F4-C641931A99BB}" type="presParOf" srcId="{50C906A5-3434-4E41-B27C-2E4B101E9C4C}" destId="{A10A480B-1511-4449-A733-BBFC93BD819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D1DF1-DE3D-49B9-9F9A-736A7DA9CF17}">
      <dsp:nvSpPr>
        <dsp:cNvPr id="0" name=""/>
        <dsp:cNvSpPr/>
      </dsp:nvSpPr>
      <dsp:spPr>
        <a:xfrm>
          <a:off x="4033193" y="1354130"/>
          <a:ext cx="2894477" cy="2894477"/>
        </a:xfrm>
        <a:prstGeom prst="ellipse">
          <a:avLst/>
        </a:prstGeom>
        <a:solidFill>
          <a:schemeClr val="accent1">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GB" sz="3700" kern="1200" dirty="0"/>
            <a:t>Blunt Chest Trauma Pathway</a:t>
          </a:r>
        </a:p>
      </dsp:txBody>
      <dsp:txXfrm>
        <a:off x="4457079" y="1778016"/>
        <a:ext cx="2046705" cy="2046705"/>
      </dsp:txXfrm>
    </dsp:sp>
    <dsp:sp modelId="{13FEBED6-AB18-4023-80B9-443014C8A612}">
      <dsp:nvSpPr>
        <dsp:cNvPr id="0" name=""/>
        <dsp:cNvSpPr/>
      </dsp:nvSpPr>
      <dsp:spPr>
        <a:xfrm>
          <a:off x="4756813" y="21596"/>
          <a:ext cx="1447238" cy="1447238"/>
        </a:xfrm>
        <a:prstGeom prst="ellipse">
          <a:avLst/>
        </a:prstGeom>
        <a:solidFill>
          <a:schemeClr val="accent4">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Patients</a:t>
          </a:r>
        </a:p>
      </dsp:txBody>
      <dsp:txXfrm>
        <a:off x="4968756" y="233539"/>
        <a:ext cx="1023352" cy="1023352"/>
      </dsp:txXfrm>
    </dsp:sp>
    <dsp:sp modelId="{19C9A794-BF24-4E01-B09A-36D60535DB89}">
      <dsp:nvSpPr>
        <dsp:cNvPr id="0" name=""/>
        <dsp:cNvSpPr/>
      </dsp:nvSpPr>
      <dsp:spPr>
        <a:xfrm>
          <a:off x="5868453" y="348003"/>
          <a:ext cx="1447238" cy="1447238"/>
        </a:xfrm>
        <a:prstGeom prst="ellipse">
          <a:avLst/>
        </a:prstGeom>
        <a:solidFill>
          <a:schemeClr val="accent5">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Radiology</a:t>
          </a:r>
        </a:p>
      </dsp:txBody>
      <dsp:txXfrm>
        <a:off x="6080396" y="559946"/>
        <a:ext cx="1023352" cy="1023352"/>
      </dsp:txXfrm>
    </dsp:sp>
    <dsp:sp modelId="{E47E75FA-7211-415F-8FF9-835B3EB1A4A7}">
      <dsp:nvSpPr>
        <dsp:cNvPr id="0" name=""/>
        <dsp:cNvSpPr/>
      </dsp:nvSpPr>
      <dsp:spPr>
        <a:xfrm>
          <a:off x="6627155" y="1223593"/>
          <a:ext cx="1447238" cy="1447238"/>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General Surgery</a:t>
          </a:r>
        </a:p>
      </dsp:txBody>
      <dsp:txXfrm>
        <a:off x="6839098" y="1435536"/>
        <a:ext cx="1023352" cy="1023352"/>
      </dsp:txXfrm>
    </dsp:sp>
    <dsp:sp modelId="{B8D80204-18E7-4F4B-87AD-73F5C0C8CAB5}">
      <dsp:nvSpPr>
        <dsp:cNvPr id="0" name=""/>
        <dsp:cNvSpPr/>
      </dsp:nvSpPr>
      <dsp:spPr>
        <a:xfrm>
          <a:off x="6792037" y="2370371"/>
          <a:ext cx="1447238" cy="1447238"/>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Acute Pain Team</a:t>
          </a:r>
        </a:p>
      </dsp:txBody>
      <dsp:txXfrm>
        <a:off x="7003980" y="2582314"/>
        <a:ext cx="1023352" cy="1023352"/>
      </dsp:txXfrm>
    </dsp:sp>
    <dsp:sp modelId="{4B89A9B4-3B5A-4A4B-A11D-8E74AF70C3FF}">
      <dsp:nvSpPr>
        <dsp:cNvPr id="0" name=""/>
        <dsp:cNvSpPr/>
      </dsp:nvSpPr>
      <dsp:spPr>
        <a:xfrm>
          <a:off x="6310750" y="3424243"/>
          <a:ext cx="1447238" cy="1447238"/>
        </a:xfrm>
        <a:prstGeom prst="ellipse">
          <a:avLst/>
        </a:prstGeom>
        <a:solidFill>
          <a:schemeClr val="accent6">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Critical Care Team</a:t>
          </a:r>
        </a:p>
      </dsp:txBody>
      <dsp:txXfrm>
        <a:off x="6522693" y="3636186"/>
        <a:ext cx="1023352" cy="1023352"/>
      </dsp:txXfrm>
    </dsp:sp>
    <dsp:sp modelId="{18CFDF23-1202-4886-8F7A-D78B7167B823}">
      <dsp:nvSpPr>
        <dsp:cNvPr id="0" name=""/>
        <dsp:cNvSpPr/>
      </dsp:nvSpPr>
      <dsp:spPr>
        <a:xfrm>
          <a:off x="5336098" y="4050614"/>
          <a:ext cx="1447238" cy="1447238"/>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Therapy Teams</a:t>
          </a:r>
        </a:p>
      </dsp:txBody>
      <dsp:txXfrm>
        <a:off x="5548041" y="4262557"/>
        <a:ext cx="1023352" cy="1023352"/>
      </dsp:txXfrm>
    </dsp:sp>
    <dsp:sp modelId="{F413FD96-3A7A-45BF-99C3-9FB2CF1BE0E3}">
      <dsp:nvSpPr>
        <dsp:cNvPr id="0" name=""/>
        <dsp:cNvSpPr/>
      </dsp:nvSpPr>
      <dsp:spPr>
        <a:xfrm>
          <a:off x="4177527" y="4050614"/>
          <a:ext cx="1447238" cy="1447238"/>
        </a:xfrm>
        <a:prstGeom prst="ellipse">
          <a:avLst/>
        </a:prstGeom>
        <a:solidFill>
          <a:schemeClr val="accent3">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Pharmacy</a:t>
          </a:r>
        </a:p>
      </dsp:txBody>
      <dsp:txXfrm>
        <a:off x="4389470" y="4262557"/>
        <a:ext cx="1023352" cy="1023352"/>
      </dsp:txXfrm>
    </dsp:sp>
    <dsp:sp modelId="{B0F17823-0DC1-4A5E-97F3-2BF3CF7A1908}">
      <dsp:nvSpPr>
        <dsp:cNvPr id="0" name=""/>
        <dsp:cNvSpPr/>
      </dsp:nvSpPr>
      <dsp:spPr>
        <a:xfrm>
          <a:off x="3202876" y="3424243"/>
          <a:ext cx="1447238" cy="1447238"/>
        </a:xfrm>
        <a:prstGeom prst="ellipse">
          <a:avLst/>
        </a:prstGeom>
        <a:solidFill>
          <a:schemeClr val="accent2">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Major Trauma Governance Group</a:t>
          </a:r>
        </a:p>
      </dsp:txBody>
      <dsp:txXfrm>
        <a:off x="3414819" y="3636186"/>
        <a:ext cx="1023352" cy="1023352"/>
      </dsp:txXfrm>
    </dsp:sp>
    <dsp:sp modelId="{D89B04D2-9E87-4F52-B113-A3C8076344B0}">
      <dsp:nvSpPr>
        <dsp:cNvPr id="0" name=""/>
        <dsp:cNvSpPr/>
      </dsp:nvSpPr>
      <dsp:spPr>
        <a:xfrm>
          <a:off x="2721588" y="2370371"/>
          <a:ext cx="1447238" cy="1447238"/>
        </a:xfrm>
        <a:prstGeom prst="ellipse">
          <a:avLst/>
        </a:prstGeom>
        <a:solidFill>
          <a:schemeClr val="accent5">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MTC Thoracic Surgery</a:t>
          </a:r>
        </a:p>
      </dsp:txBody>
      <dsp:txXfrm>
        <a:off x="2933531" y="2582314"/>
        <a:ext cx="1023352" cy="1023352"/>
      </dsp:txXfrm>
    </dsp:sp>
    <dsp:sp modelId="{D426554F-D00A-41D4-AFFF-A853D1FE7735}">
      <dsp:nvSpPr>
        <dsp:cNvPr id="0" name=""/>
        <dsp:cNvSpPr/>
      </dsp:nvSpPr>
      <dsp:spPr>
        <a:xfrm>
          <a:off x="2886470" y="1223593"/>
          <a:ext cx="1447238" cy="1447238"/>
        </a:xfrm>
        <a:prstGeom prst="ellipse">
          <a:avLst/>
        </a:prstGeom>
        <a:solidFill>
          <a:schemeClr val="accent5">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ED</a:t>
          </a:r>
        </a:p>
      </dsp:txBody>
      <dsp:txXfrm>
        <a:off x="3098413" y="1435536"/>
        <a:ext cx="1023352" cy="1023352"/>
      </dsp:txXfrm>
    </dsp:sp>
    <dsp:sp modelId="{A063A5C0-1390-4F5A-8480-7E180C08FF22}">
      <dsp:nvSpPr>
        <dsp:cNvPr id="0" name=""/>
        <dsp:cNvSpPr/>
      </dsp:nvSpPr>
      <dsp:spPr>
        <a:xfrm>
          <a:off x="3645172" y="348003"/>
          <a:ext cx="1447238" cy="1447238"/>
        </a:xfrm>
        <a:prstGeom prst="ellipse">
          <a:avLst/>
        </a:prstGeom>
        <a:solidFill>
          <a:schemeClr val="accent5">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Acute Medicine</a:t>
          </a:r>
        </a:p>
      </dsp:txBody>
      <dsp:txXfrm>
        <a:off x="3857115" y="559946"/>
        <a:ext cx="1023352" cy="10233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7E853-A4FC-469E-82DE-3253BC13B52C}">
      <dsp:nvSpPr>
        <dsp:cNvPr id="0" name=""/>
        <dsp:cNvSpPr/>
      </dsp:nvSpPr>
      <dsp:spPr>
        <a:xfrm>
          <a:off x="-6023665" y="-921951"/>
          <a:ext cx="7172687" cy="7172687"/>
        </a:xfrm>
        <a:prstGeom prst="blockArc">
          <a:avLst>
            <a:gd name="adj1" fmla="val 18900000"/>
            <a:gd name="adj2" fmla="val 2700000"/>
            <a:gd name="adj3" fmla="val 301"/>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B4D5097-A1ED-4C9C-BFBA-C3FC375A3343}">
      <dsp:nvSpPr>
        <dsp:cNvPr id="0" name=""/>
        <dsp:cNvSpPr/>
      </dsp:nvSpPr>
      <dsp:spPr>
        <a:xfrm>
          <a:off x="739635" y="532878"/>
          <a:ext cx="8886753" cy="1065757"/>
        </a:xfrm>
        <a:prstGeom prst="rect">
          <a:avLst/>
        </a:prstGeom>
        <a:solidFill>
          <a:schemeClr val="accent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5945" tIns="81280" rIns="81280" bIns="812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GB" sz="3200" b="1" kern="1200" dirty="0"/>
            <a:t>2019 – pre-implementation</a:t>
          </a:r>
        </a:p>
        <a:p>
          <a:pPr marL="0" lvl="0" algn="l" defTabSz="1822450">
            <a:lnSpc>
              <a:spcPct val="90000"/>
            </a:lnSpc>
            <a:spcBef>
              <a:spcPct val="0"/>
            </a:spcBef>
            <a:spcAft>
              <a:spcPct val="35000"/>
            </a:spcAft>
            <a:buNone/>
          </a:pPr>
          <a:endParaRPr lang="en-GB" sz="3200" kern="1200" dirty="0"/>
        </a:p>
      </dsp:txBody>
      <dsp:txXfrm>
        <a:off x="739635" y="532878"/>
        <a:ext cx="8886753" cy="1065757"/>
      </dsp:txXfrm>
    </dsp:sp>
    <dsp:sp modelId="{F15E03F9-32D7-4B6D-82B5-9B869810EF32}">
      <dsp:nvSpPr>
        <dsp:cNvPr id="0" name=""/>
        <dsp:cNvSpPr/>
      </dsp:nvSpPr>
      <dsp:spPr>
        <a:xfrm>
          <a:off x="73537" y="399658"/>
          <a:ext cx="1332196" cy="133219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B51F5C2-4B8C-4DA0-A1B3-56E74ED42312}">
      <dsp:nvSpPr>
        <dsp:cNvPr id="0" name=""/>
        <dsp:cNvSpPr/>
      </dsp:nvSpPr>
      <dsp:spPr>
        <a:xfrm>
          <a:off x="1127038" y="2131514"/>
          <a:ext cx="8499350" cy="10657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5945" tIns="81280" rIns="81280" bIns="812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GB" sz="3200" b="1" kern="1200" dirty="0"/>
            <a:t>2021 – post-implementation</a:t>
          </a:r>
        </a:p>
        <a:p>
          <a:pPr marL="0" lvl="0" algn="l" defTabSz="1644650">
            <a:lnSpc>
              <a:spcPct val="90000"/>
            </a:lnSpc>
            <a:spcBef>
              <a:spcPct val="0"/>
            </a:spcBef>
            <a:spcAft>
              <a:spcPct val="35000"/>
            </a:spcAft>
            <a:buNone/>
          </a:pPr>
          <a:endParaRPr lang="en-GB" sz="3200" kern="1200" dirty="0"/>
        </a:p>
      </dsp:txBody>
      <dsp:txXfrm>
        <a:off x="1127038" y="2131514"/>
        <a:ext cx="8499350" cy="1065757"/>
      </dsp:txXfrm>
    </dsp:sp>
    <dsp:sp modelId="{2DC8900E-E361-401C-848D-7AE48EB15EE8}">
      <dsp:nvSpPr>
        <dsp:cNvPr id="0" name=""/>
        <dsp:cNvSpPr/>
      </dsp:nvSpPr>
      <dsp:spPr>
        <a:xfrm>
          <a:off x="460939" y="1998294"/>
          <a:ext cx="1332196" cy="133219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6D1155D-B0A7-4235-9A6B-3432B7689797}">
      <dsp:nvSpPr>
        <dsp:cNvPr id="0" name=""/>
        <dsp:cNvSpPr/>
      </dsp:nvSpPr>
      <dsp:spPr>
        <a:xfrm>
          <a:off x="739635" y="3730149"/>
          <a:ext cx="8886753" cy="1065757"/>
        </a:xfrm>
        <a:prstGeom prst="rect">
          <a:avLst/>
        </a:prstGeom>
        <a:solidFill>
          <a:schemeClr val="accent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5945" tIns="81280" rIns="81280" bIns="812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GB" sz="3200" b="1" kern="1200" dirty="0"/>
            <a:t>2023 – Pathway embedded into practice</a:t>
          </a:r>
        </a:p>
        <a:p>
          <a:pPr marL="0" lvl="0" algn="l" defTabSz="1555750">
            <a:lnSpc>
              <a:spcPct val="90000"/>
            </a:lnSpc>
            <a:spcBef>
              <a:spcPct val="0"/>
            </a:spcBef>
            <a:spcAft>
              <a:spcPct val="35000"/>
            </a:spcAft>
            <a:buNone/>
          </a:pPr>
          <a:endParaRPr lang="en-GB" sz="3200" kern="1200" dirty="0"/>
        </a:p>
      </dsp:txBody>
      <dsp:txXfrm>
        <a:off x="739635" y="3730149"/>
        <a:ext cx="8886753" cy="1065757"/>
      </dsp:txXfrm>
    </dsp:sp>
    <dsp:sp modelId="{A10A480B-1511-4449-A733-BBFC93BD8191}">
      <dsp:nvSpPr>
        <dsp:cNvPr id="0" name=""/>
        <dsp:cNvSpPr/>
      </dsp:nvSpPr>
      <dsp:spPr>
        <a:xfrm>
          <a:off x="73537" y="3596929"/>
          <a:ext cx="1332196" cy="133219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8A4C5A-E73F-4674-96E9-2D446CF2AA33}" type="datetimeFigureOut">
              <a:rPr lang="en-GB" smtClean="0"/>
              <a:t>12/10/2023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B84B42-82AC-4F2B-B16D-D3E1502670C9}" type="slidenum">
              <a:rPr lang="en-GB" smtClean="0"/>
              <a:t>‹#›</a:t>
            </a:fld>
            <a:endParaRPr lang="en-GB"/>
          </a:p>
        </p:txBody>
      </p:sp>
    </p:spTree>
    <p:extLst>
      <p:ext uri="{BB962C8B-B14F-4D97-AF65-F5344CB8AC3E}">
        <p14:creationId xmlns:p14="http://schemas.microsoft.com/office/powerpoint/2010/main" val="2942070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 to introduce. Highlight team approach to the pathway. Ongoing engagement – achieved because our team care about this project because we have seen some </a:t>
            </a:r>
            <a:r>
              <a:rPr lang="en-GB" dirty="0" err="1"/>
              <a:t>tangeable</a:t>
            </a:r>
            <a:r>
              <a:rPr lang="en-GB" dirty="0"/>
              <a:t> benefits for our hard work. Invited to share.</a:t>
            </a:r>
          </a:p>
          <a:p>
            <a:r>
              <a:rPr lang="en-GB" dirty="0"/>
              <a:t>Lewis – specialist respiratory physio, project lead on pathway</a:t>
            </a:r>
          </a:p>
        </p:txBody>
      </p:sp>
      <p:sp>
        <p:nvSpPr>
          <p:cNvPr id="4" name="Slide Number Placeholder 3"/>
          <p:cNvSpPr>
            <a:spLocks noGrp="1"/>
          </p:cNvSpPr>
          <p:nvPr>
            <p:ph type="sldNum" sz="quarter" idx="5"/>
          </p:nvPr>
        </p:nvSpPr>
        <p:spPr/>
        <p:txBody>
          <a:bodyPr/>
          <a:lstStyle/>
          <a:p>
            <a:fld id="{90B84B42-82AC-4F2B-B16D-D3E1502670C9}" type="slidenum">
              <a:rPr lang="en-GB" smtClean="0"/>
              <a:t>1</a:t>
            </a:fld>
            <a:endParaRPr lang="en-GB"/>
          </a:p>
        </p:txBody>
      </p:sp>
    </p:spTree>
    <p:extLst>
      <p:ext uri="{BB962C8B-B14F-4D97-AF65-F5344CB8AC3E}">
        <p14:creationId xmlns:p14="http://schemas.microsoft.com/office/powerpoint/2010/main" val="2244404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AB. Detail expanded on next few slides</a:t>
            </a:r>
          </a:p>
        </p:txBody>
      </p:sp>
      <p:sp>
        <p:nvSpPr>
          <p:cNvPr id="4" name="Slide Number Placeholder 3"/>
          <p:cNvSpPr>
            <a:spLocks noGrp="1"/>
          </p:cNvSpPr>
          <p:nvPr>
            <p:ph type="sldNum" sz="quarter" idx="5"/>
          </p:nvPr>
        </p:nvSpPr>
        <p:spPr/>
        <p:txBody>
          <a:bodyPr/>
          <a:lstStyle/>
          <a:p>
            <a:fld id="{90B84B42-82AC-4F2B-B16D-D3E1502670C9}" type="slidenum">
              <a:rPr lang="en-GB" smtClean="0"/>
              <a:t>10</a:t>
            </a:fld>
            <a:endParaRPr lang="en-GB"/>
          </a:p>
        </p:txBody>
      </p:sp>
    </p:spTree>
    <p:extLst>
      <p:ext uri="{BB962C8B-B14F-4D97-AF65-F5344CB8AC3E}">
        <p14:creationId xmlns:p14="http://schemas.microsoft.com/office/powerpoint/2010/main" val="1385713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AB</a:t>
            </a:r>
          </a:p>
          <a:p>
            <a:r>
              <a:rPr lang="en-GB" dirty="0"/>
              <a:t>Focus on second imaging box</a:t>
            </a:r>
          </a:p>
          <a:p>
            <a:r>
              <a:rPr lang="en-GB" dirty="0"/>
              <a:t>Reference back to case study at start</a:t>
            </a:r>
          </a:p>
        </p:txBody>
      </p:sp>
      <p:sp>
        <p:nvSpPr>
          <p:cNvPr id="4" name="Slide Number Placeholder 3"/>
          <p:cNvSpPr>
            <a:spLocks noGrp="1"/>
          </p:cNvSpPr>
          <p:nvPr>
            <p:ph type="sldNum" sz="quarter" idx="5"/>
          </p:nvPr>
        </p:nvSpPr>
        <p:spPr/>
        <p:txBody>
          <a:bodyPr/>
          <a:lstStyle/>
          <a:p>
            <a:fld id="{90B84B42-82AC-4F2B-B16D-D3E1502670C9}" type="slidenum">
              <a:rPr lang="en-GB" smtClean="0"/>
              <a:t>11</a:t>
            </a:fld>
            <a:endParaRPr lang="en-GB"/>
          </a:p>
        </p:txBody>
      </p:sp>
    </p:spTree>
    <p:extLst>
      <p:ext uri="{BB962C8B-B14F-4D97-AF65-F5344CB8AC3E}">
        <p14:creationId xmlns:p14="http://schemas.microsoft.com/office/powerpoint/2010/main" val="2083883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AB. Patient from the case study would have had a CIS of 34 (age, 7 rib fractures (2 flail), sats &lt;95), would have given an 88% risk of complications, and generated a APT / PT ref and discussion with HDU for surgical admission to crit care.</a:t>
            </a:r>
          </a:p>
        </p:txBody>
      </p:sp>
      <p:sp>
        <p:nvSpPr>
          <p:cNvPr id="4" name="Slide Number Placeholder 3"/>
          <p:cNvSpPr>
            <a:spLocks noGrp="1"/>
          </p:cNvSpPr>
          <p:nvPr>
            <p:ph type="sldNum" sz="quarter" idx="5"/>
          </p:nvPr>
        </p:nvSpPr>
        <p:spPr/>
        <p:txBody>
          <a:bodyPr/>
          <a:lstStyle/>
          <a:p>
            <a:fld id="{90B84B42-82AC-4F2B-B16D-D3E1502670C9}" type="slidenum">
              <a:rPr lang="en-GB" smtClean="0"/>
              <a:t>12</a:t>
            </a:fld>
            <a:endParaRPr lang="en-GB"/>
          </a:p>
        </p:txBody>
      </p:sp>
    </p:spTree>
    <p:extLst>
      <p:ext uri="{BB962C8B-B14F-4D97-AF65-F5344CB8AC3E}">
        <p14:creationId xmlns:p14="http://schemas.microsoft.com/office/powerpoint/2010/main" val="3796859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AB</a:t>
            </a:r>
          </a:p>
        </p:txBody>
      </p:sp>
      <p:sp>
        <p:nvSpPr>
          <p:cNvPr id="4" name="Slide Number Placeholder 3"/>
          <p:cNvSpPr>
            <a:spLocks noGrp="1"/>
          </p:cNvSpPr>
          <p:nvPr>
            <p:ph type="sldNum" sz="quarter" idx="5"/>
          </p:nvPr>
        </p:nvSpPr>
        <p:spPr/>
        <p:txBody>
          <a:bodyPr/>
          <a:lstStyle/>
          <a:p>
            <a:fld id="{90B84B42-82AC-4F2B-B16D-D3E1502670C9}" type="slidenum">
              <a:rPr lang="en-GB" smtClean="0"/>
              <a:t>13</a:t>
            </a:fld>
            <a:endParaRPr lang="en-GB"/>
          </a:p>
        </p:txBody>
      </p:sp>
    </p:spTree>
    <p:extLst>
      <p:ext uri="{BB962C8B-B14F-4D97-AF65-F5344CB8AC3E}">
        <p14:creationId xmlns:p14="http://schemas.microsoft.com/office/powerpoint/2010/main" val="1926279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AB</a:t>
            </a:r>
          </a:p>
        </p:txBody>
      </p:sp>
      <p:sp>
        <p:nvSpPr>
          <p:cNvPr id="4" name="Slide Number Placeholder 3"/>
          <p:cNvSpPr>
            <a:spLocks noGrp="1"/>
          </p:cNvSpPr>
          <p:nvPr>
            <p:ph type="sldNum" sz="quarter" idx="5"/>
          </p:nvPr>
        </p:nvSpPr>
        <p:spPr/>
        <p:txBody>
          <a:bodyPr/>
          <a:lstStyle/>
          <a:p>
            <a:fld id="{90B84B42-82AC-4F2B-B16D-D3E1502670C9}" type="slidenum">
              <a:rPr lang="en-GB" smtClean="0"/>
              <a:t>14</a:t>
            </a:fld>
            <a:endParaRPr lang="en-GB"/>
          </a:p>
        </p:txBody>
      </p:sp>
    </p:spTree>
    <p:extLst>
      <p:ext uri="{BB962C8B-B14F-4D97-AF65-F5344CB8AC3E}">
        <p14:creationId xmlns:p14="http://schemas.microsoft.com/office/powerpoint/2010/main" val="1861147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AB</a:t>
            </a:r>
          </a:p>
        </p:txBody>
      </p:sp>
      <p:sp>
        <p:nvSpPr>
          <p:cNvPr id="4" name="Slide Number Placeholder 3"/>
          <p:cNvSpPr>
            <a:spLocks noGrp="1"/>
          </p:cNvSpPr>
          <p:nvPr>
            <p:ph type="sldNum" sz="quarter" idx="5"/>
          </p:nvPr>
        </p:nvSpPr>
        <p:spPr/>
        <p:txBody>
          <a:bodyPr/>
          <a:lstStyle/>
          <a:p>
            <a:fld id="{90B84B42-82AC-4F2B-B16D-D3E1502670C9}" type="slidenum">
              <a:rPr lang="en-GB" smtClean="0"/>
              <a:t>15</a:t>
            </a:fld>
            <a:endParaRPr lang="en-GB"/>
          </a:p>
        </p:txBody>
      </p:sp>
    </p:spTree>
    <p:extLst>
      <p:ext uri="{BB962C8B-B14F-4D97-AF65-F5344CB8AC3E}">
        <p14:creationId xmlns:p14="http://schemas.microsoft.com/office/powerpoint/2010/main" val="2848384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AB</a:t>
            </a:r>
          </a:p>
        </p:txBody>
      </p:sp>
      <p:sp>
        <p:nvSpPr>
          <p:cNvPr id="4" name="Slide Number Placeholder 3"/>
          <p:cNvSpPr>
            <a:spLocks noGrp="1"/>
          </p:cNvSpPr>
          <p:nvPr>
            <p:ph type="sldNum" sz="quarter" idx="5"/>
          </p:nvPr>
        </p:nvSpPr>
        <p:spPr/>
        <p:txBody>
          <a:bodyPr/>
          <a:lstStyle/>
          <a:p>
            <a:fld id="{90B84B42-82AC-4F2B-B16D-D3E1502670C9}" type="slidenum">
              <a:rPr lang="en-GB" smtClean="0"/>
              <a:t>16</a:t>
            </a:fld>
            <a:endParaRPr lang="en-GB"/>
          </a:p>
        </p:txBody>
      </p:sp>
    </p:spTree>
    <p:extLst>
      <p:ext uri="{BB962C8B-B14F-4D97-AF65-F5344CB8AC3E}">
        <p14:creationId xmlns:p14="http://schemas.microsoft.com/office/powerpoint/2010/main" val="3751053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a:t>
            </a:r>
          </a:p>
        </p:txBody>
      </p:sp>
      <p:sp>
        <p:nvSpPr>
          <p:cNvPr id="4" name="Slide Number Placeholder 3"/>
          <p:cNvSpPr>
            <a:spLocks noGrp="1"/>
          </p:cNvSpPr>
          <p:nvPr>
            <p:ph type="sldNum" sz="quarter" idx="5"/>
          </p:nvPr>
        </p:nvSpPr>
        <p:spPr/>
        <p:txBody>
          <a:bodyPr/>
          <a:lstStyle/>
          <a:p>
            <a:fld id="{90B84B42-82AC-4F2B-B16D-D3E1502670C9}" type="slidenum">
              <a:rPr lang="en-GB" smtClean="0"/>
              <a:t>20</a:t>
            </a:fld>
            <a:endParaRPr lang="en-GB"/>
          </a:p>
        </p:txBody>
      </p:sp>
    </p:spTree>
    <p:extLst>
      <p:ext uri="{BB962C8B-B14F-4D97-AF65-F5344CB8AC3E}">
        <p14:creationId xmlns:p14="http://schemas.microsoft.com/office/powerpoint/2010/main" val="2339085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a:t>
            </a:r>
          </a:p>
        </p:txBody>
      </p:sp>
      <p:sp>
        <p:nvSpPr>
          <p:cNvPr id="4" name="Slide Number Placeholder 3"/>
          <p:cNvSpPr>
            <a:spLocks noGrp="1"/>
          </p:cNvSpPr>
          <p:nvPr>
            <p:ph type="sldNum" sz="quarter" idx="5"/>
          </p:nvPr>
        </p:nvSpPr>
        <p:spPr/>
        <p:txBody>
          <a:bodyPr/>
          <a:lstStyle/>
          <a:p>
            <a:fld id="{90B84B42-82AC-4F2B-B16D-D3E1502670C9}" type="slidenum">
              <a:rPr lang="en-GB" smtClean="0"/>
              <a:t>21</a:t>
            </a:fld>
            <a:endParaRPr lang="en-GB"/>
          </a:p>
        </p:txBody>
      </p:sp>
    </p:spTree>
    <p:extLst>
      <p:ext uri="{BB962C8B-B14F-4D97-AF65-F5344CB8AC3E}">
        <p14:creationId xmlns:p14="http://schemas.microsoft.com/office/powerpoint/2010/main" val="405861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Narrative of some of the detail of the re-audit. May want to give narrative of ages, reasons why not full compliance with CT / surgical admission. Explain analgesia not recorded on earlier audits – this measure refers to the provision of appropriate analgesia, not necessarily the activation of the APT. etc</a:t>
            </a:r>
          </a:p>
        </p:txBody>
      </p:sp>
      <p:sp>
        <p:nvSpPr>
          <p:cNvPr id="4" name="Slide Number Placeholder 3"/>
          <p:cNvSpPr>
            <a:spLocks noGrp="1"/>
          </p:cNvSpPr>
          <p:nvPr>
            <p:ph type="sldNum" sz="quarter" idx="5"/>
          </p:nvPr>
        </p:nvSpPr>
        <p:spPr/>
        <p:txBody>
          <a:bodyPr/>
          <a:lstStyle/>
          <a:p>
            <a:fld id="{90B84B42-82AC-4F2B-B16D-D3E1502670C9}" type="slidenum">
              <a:rPr lang="en-GB" smtClean="0"/>
              <a:t>22</a:t>
            </a:fld>
            <a:endParaRPr lang="en-GB"/>
          </a:p>
        </p:txBody>
      </p:sp>
    </p:spTree>
    <p:extLst>
      <p:ext uri="{BB962C8B-B14F-4D97-AF65-F5344CB8AC3E}">
        <p14:creationId xmlns:p14="http://schemas.microsoft.com/office/powerpoint/2010/main" val="1995824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 Common. TARN: 2</a:t>
            </a:r>
            <a:r>
              <a:rPr lang="en-GB" baseline="30000" dirty="0"/>
              <a:t>nd</a:t>
            </a:r>
            <a:r>
              <a:rPr lang="en-GB" dirty="0"/>
              <a:t> most injured body part. High mechanism vs low mechanism. High risk groups vs low risk groups. Different ways to present: 999 / self present / MIU / time of injury / delayed. Sometimes isolated injury, sometimes part of a multiple injury pattern, often in parallel with medical illness / collapse / frailty. Dogma of ‘we do nothing with rib fractures anyway’. Poor appreciation of the morbidity associated with chest injuries. We are a TU. No </a:t>
            </a:r>
            <a:r>
              <a:rPr lang="en-GB" dirty="0" err="1"/>
              <a:t>thoracics</a:t>
            </a:r>
            <a:r>
              <a:rPr lang="en-GB" dirty="0"/>
              <a:t>. No dedicated Major Trauma Ward. We need to ensure our patients aren’t receiving substandard care compared with that delivered at the MTC. We needed to provide  assurance and the only way we could see if we had a problem was if we looked for one…</a:t>
            </a:r>
          </a:p>
        </p:txBody>
      </p:sp>
      <p:sp>
        <p:nvSpPr>
          <p:cNvPr id="4" name="Slide Number Placeholder 3"/>
          <p:cNvSpPr>
            <a:spLocks noGrp="1"/>
          </p:cNvSpPr>
          <p:nvPr>
            <p:ph type="sldNum" sz="quarter" idx="5"/>
          </p:nvPr>
        </p:nvSpPr>
        <p:spPr/>
        <p:txBody>
          <a:bodyPr/>
          <a:lstStyle/>
          <a:p>
            <a:fld id="{90B84B42-82AC-4F2B-B16D-D3E1502670C9}" type="slidenum">
              <a:rPr lang="en-GB" smtClean="0"/>
              <a:t>2</a:t>
            </a:fld>
            <a:endParaRPr lang="en-GB"/>
          </a:p>
        </p:txBody>
      </p:sp>
    </p:spTree>
    <p:extLst>
      <p:ext uri="{BB962C8B-B14F-4D97-AF65-F5344CB8AC3E}">
        <p14:creationId xmlns:p14="http://schemas.microsoft.com/office/powerpoint/2010/main" val="4159829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Stars are animated to highlight the key results.</a:t>
            </a:r>
          </a:p>
          <a:p>
            <a:r>
              <a:rPr lang="en-GB" dirty="0"/>
              <a:t>3 month follow up of all patients – no returns with complications, no additional complications identified in primary care</a:t>
            </a:r>
          </a:p>
        </p:txBody>
      </p:sp>
      <p:sp>
        <p:nvSpPr>
          <p:cNvPr id="4" name="Slide Number Placeholder 3"/>
          <p:cNvSpPr>
            <a:spLocks noGrp="1"/>
          </p:cNvSpPr>
          <p:nvPr>
            <p:ph type="sldNum" sz="quarter" idx="5"/>
          </p:nvPr>
        </p:nvSpPr>
        <p:spPr/>
        <p:txBody>
          <a:bodyPr/>
          <a:lstStyle/>
          <a:p>
            <a:fld id="{90B84B42-82AC-4F2B-B16D-D3E1502670C9}" type="slidenum">
              <a:rPr lang="en-GB" smtClean="0"/>
              <a:t>23</a:t>
            </a:fld>
            <a:endParaRPr lang="en-GB"/>
          </a:p>
        </p:txBody>
      </p:sp>
    </p:spTree>
    <p:extLst>
      <p:ext uri="{BB962C8B-B14F-4D97-AF65-F5344CB8AC3E}">
        <p14:creationId xmlns:p14="http://schemas.microsoft.com/office/powerpoint/2010/main" val="589543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 ACBT ‘Active Cycle of Breathing’ therapy</a:t>
            </a:r>
          </a:p>
        </p:txBody>
      </p:sp>
      <p:sp>
        <p:nvSpPr>
          <p:cNvPr id="4" name="Slide Number Placeholder 3"/>
          <p:cNvSpPr>
            <a:spLocks noGrp="1"/>
          </p:cNvSpPr>
          <p:nvPr>
            <p:ph type="sldNum" sz="quarter" idx="5"/>
          </p:nvPr>
        </p:nvSpPr>
        <p:spPr/>
        <p:txBody>
          <a:bodyPr/>
          <a:lstStyle/>
          <a:p>
            <a:fld id="{90B84B42-82AC-4F2B-B16D-D3E1502670C9}" type="slidenum">
              <a:rPr lang="en-GB" smtClean="0"/>
              <a:t>24</a:t>
            </a:fld>
            <a:endParaRPr lang="en-GB"/>
          </a:p>
        </p:txBody>
      </p:sp>
    </p:spTree>
    <p:extLst>
      <p:ext uri="{BB962C8B-B14F-4D97-AF65-F5344CB8AC3E}">
        <p14:creationId xmlns:p14="http://schemas.microsoft.com/office/powerpoint/2010/main" val="1749145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a:t>
            </a:r>
          </a:p>
        </p:txBody>
      </p:sp>
      <p:sp>
        <p:nvSpPr>
          <p:cNvPr id="4" name="Slide Number Placeholder 3"/>
          <p:cNvSpPr>
            <a:spLocks noGrp="1"/>
          </p:cNvSpPr>
          <p:nvPr>
            <p:ph type="sldNum" sz="quarter" idx="5"/>
          </p:nvPr>
        </p:nvSpPr>
        <p:spPr/>
        <p:txBody>
          <a:bodyPr/>
          <a:lstStyle/>
          <a:p>
            <a:fld id="{90B84B42-82AC-4F2B-B16D-D3E1502670C9}" type="slidenum">
              <a:rPr lang="en-GB" smtClean="0"/>
              <a:t>25</a:t>
            </a:fld>
            <a:endParaRPr lang="en-GB"/>
          </a:p>
        </p:txBody>
      </p:sp>
    </p:spTree>
    <p:extLst>
      <p:ext uri="{BB962C8B-B14F-4D97-AF65-F5344CB8AC3E}">
        <p14:creationId xmlns:p14="http://schemas.microsoft.com/office/powerpoint/2010/main" val="2076033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 Radical improvements in practice and outcomes since implementation of the Airedale Adult Blunt Chest Trauma Pathway. A lot of work from lots of people to get it this far. Still lots of work to do to make it even better. Thank you to the network for inviting us to present out pathway, and we have provided some inspiration for improvement in other units.</a:t>
            </a:r>
          </a:p>
        </p:txBody>
      </p:sp>
      <p:sp>
        <p:nvSpPr>
          <p:cNvPr id="4" name="Slide Number Placeholder 3"/>
          <p:cNvSpPr>
            <a:spLocks noGrp="1"/>
          </p:cNvSpPr>
          <p:nvPr>
            <p:ph type="sldNum" sz="quarter" idx="5"/>
          </p:nvPr>
        </p:nvSpPr>
        <p:spPr/>
        <p:txBody>
          <a:bodyPr/>
          <a:lstStyle/>
          <a:p>
            <a:fld id="{90B84B42-82AC-4F2B-B16D-D3E1502670C9}" type="slidenum">
              <a:rPr lang="en-GB" smtClean="0"/>
              <a:t>26</a:t>
            </a:fld>
            <a:endParaRPr lang="en-GB"/>
          </a:p>
        </p:txBody>
      </p:sp>
    </p:spTree>
    <p:extLst>
      <p:ext uri="{BB962C8B-B14F-4D97-AF65-F5344CB8AC3E}">
        <p14:creationId xmlns:p14="http://schemas.microsoft.com/office/powerpoint/2010/main" val="418806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a:t>
            </a:r>
          </a:p>
        </p:txBody>
      </p:sp>
      <p:sp>
        <p:nvSpPr>
          <p:cNvPr id="4" name="Slide Number Placeholder 3"/>
          <p:cNvSpPr>
            <a:spLocks noGrp="1"/>
          </p:cNvSpPr>
          <p:nvPr>
            <p:ph type="sldNum" sz="quarter" idx="5"/>
          </p:nvPr>
        </p:nvSpPr>
        <p:spPr/>
        <p:txBody>
          <a:bodyPr/>
          <a:lstStyle/>
          <a:p>
            <a:fld id="{90B84B42-82AC-4F2B-B16D-D3E1502670C9}" type="slidenum">
              <a:rPr lang="en-GB" smtClean="0"/>
              <a:t>3</a:t>
            </a:fld>
            <a:endParaRPr lang="en-GB"/>
          </a:p>
        </p:txBody>
      </p:sp>
    </p:spTree>
    <p:extLst>
      <p:ext uri="{BB962C8B-B14F-4D97-AF65-F5344CB8AC3E}">
        <p14:creationId xmlns:p14="http://schemas.microsoft.com/office/powerpoint/2010/main" val="2692639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a:t>
            </a:r>
          </a:p>
        </p:txBody>
      </p:sp>
      <p:sp>
        <p:nvSpPr>
          <p:cNvPr id="4" name="Slide Number Placeholder 3"/>
          <p:cNvSpPr>
            <a:spLocks noGrp="1"/>
          </p:cNvSpPr>
          <p:nvPr>
            <p:ph type="sldNum" sz="quarter" idx="5"/>
          </p:nvPr>
        </p:nvSpPr>
        <p:spPr/>
        <p:txBody>
          <a:bodyPr/>
          <a:lstStyle/>
          <a:p>
            <a:fld id="{90B84B42-82AC-4F2B-B16D-D3E1502670C9}" type="slidenum">
              <a:rPr lang="en-GB" smtClean="0"/>
              <a:t>4</a:t>
            </a:fld>
            <a:endParaRPr lang="en-GB"/>
          </a:p>
        </p:txBody>
      </p:sp>
    </p:spTree>
    <p:extLst>
      <p:ext uri="{BB962C8B-B14F-4D97-AF65-F5344CB8AC3E}">
        <p14:creationId xmlns:p14="http://schemas.microsoft.com/office/powerpoint/2010/main" val="1341386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a:t>
            </a:r>
          </a:p>
        </p:txBody>
      </p:sp>
      <p:sp>
        <p:nvSpPr>
          <p:cNvPr id="4" name="Slide Number Placeholder 3"/>
          <p:cNvSpPr>
            <a:spLocks noGrp="1"/>
          </p:cNvSpPr>
          <p:nvPr>
            <p:ph type="sldNum" sz="quarter" idx="5"/>
          </p:nvPr>
        </p:nvSpPr>
        <p:spPr/>
        <p:txBody>
          <a:bodyPr/>
          <a:lstStyle/>
          <a:p>
            <a:fld id="{90B84B42-82AC-4F2B-B16D-D3E1502670C9}" type="slidenum">
              <a:rPr lang="en-GB" smtClean="0"/>
              <a:t>5</a:t>
            </a:fld>
            <a:endParaRPr lang="en-GB"/>
          </a:p>
        </p:txBody>
      </p:sp>
    </p:spTree>
    <p:extLst>
      <p:ext uri="{BB962C8B-B14F-4D97-AF65-F5344CB8AC3E}">
        <p14:creationId xmlns:p14="http://schemas.microsoft.com/office/powerpoint/2010/main" val="1021156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AB.</a:t>
            </a:r>
          </a:p>
          <a:p>
            <a:r>
              <a:rPr lang="en-GB" dirty="0"/>
              <a:t>Description of what a QIP is</a:t>
            </a:r>
          </a:p>
        </p:txBody>
      </p:sp>
      <p:sp>
        <p:nvSpPr>
          <p:cNvPr id="4" name="Slide Number Placeholder 3"/>
          <p:cNvSpPr>
            <a:spLocks noGrp="1"/>
          </p:cNvSpPr>
          <p:nvPr>
            <p:ph type="sldNum" sz="quarter" idx="5"/>
          </p:nvPr>
        </p:nvSpPr>
        <p:spPr/>
        <p:txBody>
          <a:bodyPr/>
          <a:lstStyle/>
          <a:p>
            <a:fld id="{90B84B42-82AC-4F2B-B16D-D3E1502670C9}" type="slidenum">
              <a:rPr lang="en-GB" smtClean="0"/>
              <a:t>6</a:t>
            </a:fld>
            <a:endParaRPr lang="en-GB"/>
          </a:p>
        </p:txBody>
      </p:sp>
    </p:spTree>
    <p:extLst>
      <p:ext uri="{BB962C8B-B14F-4D97-AF65-F5344CB8AC3E}">
        <p14:creationId xmlns:p14="http://schemas.microsoft.com/office/powerpoint/2010/main" val="1473323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AB. Note bottom line the other arm of the improvement work looking at ED discharges</a:t>
            </a:r>
          </a:p>
          <a:p>
            <a:r>
              <a:rPr lang="en-GB" dirty="0"/>
              <a:t>Primary and secondary outcome measures</a:t>
            </a:r>
          </a:p>
          <a:p>
            <a:r>
              <a:rPr lang="en-GB" dirty="0"/>
              <a:t>Balance measures</a:t>
            </a:r>
          </a:p>
        </p:txBody>
      </p:sp>
      <p:sp>
        <p:nvSpPr>
          <p:cNvPr id="4" name="Slide Number Placeholder 3"/>
          <p:cNvSpPr>
            <a:spLocks noGrp="1"/>
          </p:cNvSpPr>
          <p:nvPr>
            <p:ph type="sldNum" sz="quarter" idx="5"/>
          </p:nvPr>
        </p:nvSpPr>
        <p:spPr/>
        <p:txBody>
          <a:bodyPr/>
          <a:lstStyle/>
          <a:p>
            <a:fld id="{90B84B42-82AC-4F2B-B16D-D3E1502670C9}" type="slidenum">
              <a:rPr lang="en-GB" smtClean="0"/>
              <a:t>7</a:t>
            </a:fld>
            <a:endParaRPr lang="en-GB"/>
          </a:p>
        </p:txBody>
      </p:sp>
    </p:spTree>
    <p:extLst>
      <p:ext uri="{BB962C8B-B14F-4D97-AF65-F5344CB8AC3E}">
        <p14:creationId xmlns:p14="http://schemas.microsoft.com/office/powerpoint/2010/main" val="394984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AB.</a:t>
            </a:r>
          </a:p>
          <a:p>
            <a:r>
              <a:rPr lang="en-GB" dirty="0"/>
              <a:t>Engagement with specialty teams</a:t>
            </a:r>
          </a:p>
        </p:txBody>
      </p:sp>
      <p:sp>
        <p:nvSpPr>
          <p:cNvPr id="4" name="Slide Number Placeholder 3"/>
          <p:cNvSpPr>
            <a:spLocks noGrp="1"/>
          </p:cNvSpPr>
          <p:nvPr>
            <p:ph type="sldNum" sz="quarter" idx="5"/>
          </p:nvPr>
        </p:nvSpPr>
        <p:spPr/>
        <p:txBody>
          <a:bodyPr/>
          <a:lstStyle/>
          <a:p>
            <a:fld id="{90B84B42-82AC-4F2B-B16D-D3E1502670C9}" type="slidenum">
              <a:rPr lang="en-GB" smtClean="0"/>
              <a:t>8</a:t>
            </a:fld>
            <a:endParaRPr lang="en-GB"/>
          </a:p>
        </p:txBody>
      </p:sp>
    </p:spTree>
    <p:extLst>
      <p:ext uri="{BB962C8B-B14F-4D97-AF65-F5344CB8AC3E}">
        <p14:creationId xmlns:p14="http://schemas.microsoft.com/office/powerpoint/2010/main" val="1023550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AB</a:t>
            </a:r>
          </a:p>
        </p:txBody>
      </p:sp>
      <p:sp>
        <p:nvSpPr>
          <p:cNvPr id="4" name="Slide Number Placeholder 3"/>
          <p:cNvSpPr>
            <a:spLocks noGrp="1"/>
          </p:cNvSpPr>
          <p:nvPr>
            <p:ph type="sldNum" sz="quarter" idx="5"/>
          </p:nvPr>
        </p:nvSpPr>
        <p:spPr/>
        <p:txBody>
          <a:bodyPr/>
          <a:lstStyle/>
          <a:p>
            <a:fld id="{90B84B42-82AC-4F2B-B16D-D3E1502670C9}" type="slidenum">
              <a:rPr lang="en-GB" smtClean="0"/>
              <a:t>9</a:t>
            </a:fld>
            <a:endParaRPr lang="en-GB"/>
          </a:p>
        </p:txBody>
      </p:sp>
    </p:spTree>
    <p:extLst>
      <p:ext uri="{BB962C8B-B14F-4D97-AF65-F5344CB8AC3E}">
        <p14:creationId xmlns:p14="http://schemas.microsoft.com/office/powerpoint/2010/main" val="3502269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B6244-2923-630A-EE1C-74387681D472}"/>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1B41731B-26D1-2D97-5CEC-E34654951C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1143D00-EBFA-8CF1-261C-63073C58272C}"/>
              </a:ext>
            </a:extLst>
          </p:cNvPr>
          <p:cNvSpPr>
            <a:spLocks noGrp="1"/>
          </p:cNvSpPr>
          <p:nvPr>
            <p:ph type="dt" sz="half" idx="10"/>
          </p:nvPr>
        </p:nvSpPr>
        <p:spPr/>
        <p:txBody>
          <a:bodyPr/>
          <a:lstStyle/>
          <a:p>
            <a:fld id="{072CEC23-4839-044D-8740-3F70A2D801C0}" type="datetimeFigureOut">
              <a:rPr lang="en-US" smtClean="0"/>
              <a:t>10/12/2023</a:t>
            </a:fld>
            <a:endParaRPr lang="en-US"/>
          </a:p>
        </p:txBody>
      </p:sp>
      <p:sp>
        <p:nvSpPr>
          <p:cNvPr id="5" name="Footer Placeholder 4">
            <a:extLst>
              <a:ext uri="{FF2B5EF4-FFF2-40B4-BE49-F238E27FC236}">
                <a16:creationId xmlns:a16="http://schemas.microsoft.com/office/drawing/2014/main" id="{1F19187D-75EB-3167-A1DF-A6CF67D0CA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A4F088-1DF0-6FA3-AB91-0BE374E19DFC}"/>
              </a:ext>
            </a:extLst>
          </p:cNvPr>
          <p:cNvSpPr>
            <a:spLocks noGrp="1"/>
          </p:cNvSpPr>
          <p:nvPr>
            <p:ph type="sldNum" sz="quarter" idx="12"/>
          </p:nvPr>
        </p:nvSpPr>
        <p:spPr/>
        <p:txBody>
          <a:bodyPr/>
          <a:lstStyle/>
          <a:p>
            <a:fld id="{EF459A48-B06B-4645-8541-52ED817C0028}" type="slidenum">
              <a:rPr lang="en-US" smtClean="0"/>
              <a:t>‹#›</a:t>
            </a:fld>
            <a:endParaRPr lang="en-US"/>
          </a:p>
        </p:txBody>
      </p:sp>
    </p:spTree>
    <p:extLst>
      <p:ext uri="{BB962C8B-B14F-4D97-AF65-F5344CB8AC3E}">
        <p14:creationId xmlns:p14="http://schemas.microsoft.com/office/powerpoint/2010/main" val="2473146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FD103-60D1-7866-E79F-1C1A259937A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F0F7E77-740B-5F44-C809-21EE3785BA9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5CBF67F-D110-45A1-6997-F562FD00168A}"/>
              </a:ext>
            </a:extLst>
          </p:cNvPr>
          <p:cNvSpPr>
            <a:spLocks noGrp="1"/>
          </p:cNvSpPr>
          <p:nvPr>
            <p:ph type="dt" sz="half" idx="10"/>
          </p:nvPr>
        </p:nvSpPr>
        <p:spPr/>
        <p:txBody>
          <a:bodyPr/>
          <a:lstStyle/>
          <a:p>
            <a:fld id="{072CEC23-4839-044D-8740-3F70A2D801C0}" type="datetimeFigureOut">
              <a:rPr lang="en-US" smtClean="0"/>
              <a:t>10/12/2023</a:t>
            </a:fld>
            <a:endParaRPr lang="en-US"/>
          </a:p>
        </p:txBody>
      </p:sp>
      <p:sp>
        <p:nvSpPr>
          <p:cNvPr id="5" name="Footer Placeholder 4">
            <a:extLst>
              <a:ext uri="{FF2B5EF4-FFF2-40B4-BE49-F238E27FC236}">
                <a16:creationId xmlns:a16="http://schemas.microsoft.com/office/drawing/2014/main" id="{15BCD17E-9A1B-FEED-D6F1-E39C9065E4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69CC1-6191-E6AF-0C3F-7F5DE6E01EB2}"/>
              </a:ext>
            </a:extLst>
          </p:cNvPr>
          <p:cNvSpPr>
            <a:spLocks noGrp="1"/>
          </p:cNvSpPr>
          <p:nvPr>
            <p:ph type="sldNum" sz="quarter" idx="12"/>
          </p:nvPr>
        </p:nvSpPr>
        <p:spPr/>
        <p:txBody>
          <a:bodyPr/>
          <a:lstStyle/>
          <a:p>
            <a:fld id="{EF459A48-B06B-4645-8541-52ED817C0028}" type="slidenum">
              <a:rPr lang="en-US" smtClean="0"/>
              <a:t>‹#›</a:t>
            </a:fld>
            <a:endParaRPr lang="en-US"/>
          </a:p>
        </p:txBody>
      </p:sp>
    </p:spTree>
    <p:extLst>
      <p:ext uri="{BB962C8B-B14F-4D97-AF65-F5344CB8AC3E}">
        <p14:creationId xmlns:p14="http://schemas.microsoft.com/office/powerpoint/2010/main" val="838639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32BA40-521F-EC5E-1310-0B332C54DA3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5AF0FF4-37CB-569D-F53A-67078C9898E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5C003A3-ADAA-738E-8345-87CCBC0011F4}"/>
              </a:ext>
            </a:extLst>
          </p:cNvPr>
          <p:cNvSpPr>
            <a:spLocks noGrp="1"/>
          </p:cNvSpPr>
          <p:nvPr>
            <p:ph type="dt" sz="half" idx="10"/>
          </p:nvPr>
        </p:nvSpPr>
        <p:spPr/>
        <p:txBody>
          <a:bodyPr/>
          <a:lstStyle/>
          <a:p>
            <a:fld id="{072CEC23-4839-044D-8740-3F70A2D801C0}" type="datetimeFigureOut">
              <a:rPr lang="en-US" smtClean="0"/>
              <a:t>10/12/2023</a:t>
            </a:fld>
            <a:endParaRPr lang="en-US"/>
          </a:p>
        </p:txBody>
      </p:sp>
      <p:sp>
        <p:nvSpPr>
          <p:cNvPr id="5" name="Footer Placeholder 4">
            <a:extLst>
              <a:ext uri="{FF2B5EF4-FFF2-40B4-BE49-F238E27FC236}">
                <a16:creationId xmlns:a16="http://schemas.microsoft.com/office/drawing/2014/main" id="{0540127A-79AF-295D-CD99-AFCD3C401F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7DC81A-A7CF-9968-BB29-16EC9FFBA53F}"/>
              </a:ext>
            </a:extLst>
          </p:cNvPr>
          <p:cNvSpPr>
            <a:spLocks noGrp="1"/>
          </p:cNvSpPr>
          <p:nvPr>
            <p:ph type="sldNum" sz="quarter" idx="12"/>
          </p:nvPr>
        </p:nvSpPr>
        <p:spPr/>
        <p:txBody>
          <a:bodyPr/>
          <a:lstStyle/>
          <a:p>
            <a:fld id="{EF459A48-B06B-4645-8541-52ED817C0028}" type="slidenum">
              <a:rPr lang="en-US" smtClean="0"/>
              <a:t>‹#›</a:t>
            </a:fld>
            <a:endParaRPr lang="en-US"/>
          </a:p>
        </p:txBody>
      </p:sp>
    </p:spTree>
    <p:extLst>
      <p:ext uri="{BB962C8B-B14F-4D97-AF65-F5344CB8AC3E}">
        <p14:creationId xmlns:p14="http://schemas.microsoft.com/office/powerpoint/2010/main" val="4127445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F20AE-1FB6-70E9-18AF-96E0C4E8F002}"/>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BC201F4C-0E90-1C60-DFE5-DFD07E0EDAF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A42B535-AA6F-B661-A88C-54173CEF99A0}"/>
              </a:ext>
            </a:extLst>
          </p:cNvPr>
          <p:cNvSpPr>
            <a:spLocks noGrp="1"/>
          </p:cNvSpPr>
          <p:nvPr>
            <p:ph type="dt" sz="half" idx="10"/>
          </p:nvPr>
        </p:nvSpPr>
        <p:spPr/>
        <p:txBody>
          <a:bodyPr/>
          <a:lstStyle/>
          <a:p>
            <a:fld id="{072CEC23-4839-044D-8740-3F70A2D801C0}" type="datetimeFigureOut">
              <a:rPr lang="en-US" smtClean="0"/>
              <a:t>10/12/2023</a:t>
            </a:fld>
            <a:endParaRPr lang="en-US"/>
          </a:p>
        </p:txBody>
      </p:sp>
      <p:sp>
        <p:nvSpPr>
          <p:cNvPr id="5" name="Footer Placeholder 4">
            <a:extLst>
              <a:ext uri="{FF2B5EF4-FFF2-40B4-BE49-F238E27FC236}">
                <a16:creationId xmlns:a16="http://schemas.microsoft.com/office/drawing/2014/main" id="{593E3A93-07F8-E734-E40A-9C66E315BD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CF3D8C-DE8E-21C9-7F42-03E335E1C955}"/>
              </a:ext>
            </a:extLst>
          </p:cNvPr>
          <p:cNvSpPr>
            <a:spLocks noGrp="1"/>
          </p:cNvSpPr>
          <p:nvPr>
            <p:ph type="sldNum" sz="quarter" idx="12"/>
          </p:nvPr>
        </p:nvSpPr>
        <p:spPr/>
        <p:txBody>
          <a:bodyPr/>
          <a:lstStyle/>
          <a:p>
            <a:fld id="{EF459A48-B06B-4645-8541-52ED817C0028}" type="slidenum">
              <a:rPr lang="en-US" smtClean="0"/>
              <a:t>‹#›</a:t>
            </a:fld>
            <a:endParaRPr lang="en-US"/>
          </a:p>
        </p:txBody>
      </p:sp>
    </p:spTree>
    <p:extLst>
      <p:ext uri="{BB962C8B-B14F-4D97-AF65-F5344CB8AC3E}">
        <p14:creationId xmlns:p14="http://schemas.microsoft.com/office/powerpoint/2010/main" val="387262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80D0A-F0F8-EB0D-5DC3-E60551572C6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8B5CB3A-45B4-0F3E-8B96-972EDA1497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6753136-526A-F6AF-E002-7B2D9C48046F}"/>
              </a:ext>
            </a:extLst>
          </p:cNvPr>
          <p:cNvSpPr>
            <a:spLocks noGrp="1"/>
          </p:cNvSpPr>
          <p:nvPr>
            <p:ph type="dt" sz="half" idx="10"/>
          </p:nvPr>
        </p:nvSpPr>
        <p:spPr/>
        <p:txBody>
          <a:bodyPr/>
          <a:lstStyle/>
          <a:p>
            <a:fld id="{072CEC23-4839-044D-8740-3F70A2D801C0}" type="datetimeFigureOut">
              <a:rPr lang="en-US" smtClean="0"/>
              <a:t>10/12/2023</a:t>
            </a:fld>
            <a:endParaRPr lang="en-US"/>
          </a:p>
        </p:txBody>
      </p:sp>
      <p:sp>
        <p:nvSpPr>
          <p:cNvPr id="5" name="Footer Placeholder 4">
            <a:extLst>
              <a:ext uri="{FF2B5EF4-FFF2-40B4-BE49-F238E27FC236}">
                <a16:creationId xmlns:a16="http://schemas.microsoft.com/office/drawing/2014/main" id="{1134D9BC-C8FC-4534-216D-2899822CED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666C99-EE91-0256-DC51-4AA5682021A6}"/>
              </a:ext>
            </a:extLst>
          </p:cNvPr>
          <p:cNvSpPr>
            <a:spLocks noGrp="1"/>
          </p:cNvSpPr>
          <p:nvPr>
            <p:ph type="sldNum" sz="quarter" idx="12"/>
          </p:nvPr>
        </p:nvSpPr>
        <p:spPr/>
        <p:txBody>
          <a:bodyPr/>
          <a:lstStyle/>
          <a:p>
            <a:fld id="{EF459A48-B06B-4645-8541-52ED817C0028}" type="slidenum">
              <a:rPr lang="en-US" smtClean="0"/>
              <a:t>‹#›</a:t>
            </a:fld>
            <a:endParaRPr lang="en-US"/>
          </a:p>
        </p:txBody>
      </p:sp>
    </p:spTree>
    <p:extLst>
      <p:ext uri="{BB962C8B-B14F-4D97-AF65-F5344CB8AC3E}">
        <p14:creationId xmlns:p14="http://schemas.microsoft.com/office/powerpoint/2010/main" val="3375075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E67CE-2FE0-4468-2674-2095F1C1887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86CD79B-692A-AFC1-7D39-92750B2A0F5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146243-02BB-ECEA-454A-1793C371495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6ECCABB-E775-A29F-D00C-508CD918C737}"/>
              </a:ext>
            </a:extLst>
          </p:cNvPr>
          <p:cNvSpPr>
            <a:spLocks noGrp="1"/>
          </p:cNvSpPr>
          <p:nvPr>
            <p:ph type="dt" sz="half" idx="10"/>
          </p:nvPr>
        </p:nvSpPr>
        <p:spPr/>
        <p:txBody>
          <a:bodyPr/>
          <a:lstStyle/>
          <a:p>
            <a:fld id="{072CEC23-4839-044D-8740-3F70A2D801C0}" type="datetimeFigureOut">
              <a:rPr lang="en-US" smtClean="0"/>
              <a:t>10/12/2023</a:t>
            </a:fld>
            <a:endParaRPr lang="en-US"/>
          </a:p>
        </p:txBody>
      </p:sp>
      <p:sp>
        <p:nvSpPr>
          <p:cNvPr id="6" name="Footer Placeholder 5">
            <a:extLst>
              <a:ext uri="{FF2B5EF4-FFF2-40B4-BE49-F238E27FC236}">
                <a16:creationId xmlns:a16="http://schemas.microsoft.com/office/drawing/2014/main" id="{A764BA85-6017-3E5B-9C9D-575B9DD399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9884-E5BC-CE90-4547-DACF40B79F88}"/>
              </a:ext>
            </a:extLst>
          </p:cNvPr>
          <p:cNvSpPr>
            <a:spLocks noGrp="1"/>
          </p:cNvSpPr>
          <p:nvPr>
            <p:ph type="sldNum" sz="quarter" idx="12"/>
          </p:nvPr>
        </p:nvSpPr>
        <p:spPr/>
        <p:txBody>
          <a:bodyPr/>
          <a:lstStyle/>
          <a:p>
            <a:fld id="{EF459A48-B06B-4645-8541-52ED817C0028}" type="slidenum">
              <a:rPr lang="en-US" smtClean="0"/>
              <a:t>‹#›</a:t>
            </a:fld>
            <a:endParaRPr lang="en-US"/>
          </a:p>
        </p:txBody>
      </p:sp>
    </p:spTree>
    <p:extLst>
      <p:ext uri="{BB962C8B-B14F-4D97-AF65-F5344CB8AC3E}">
        <p14:creationId xmlns:p14="http://schemas.microsoft.com/office/powerpoint/2010/main" val="4205042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2D981-F76C-2B09-6F1A-6FB695E308F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D53742C-538A-5C33-075B-6FC656F64E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99A2466-F9AB-A164-0C02-010A5C39787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5A8C9AC-44F9-C60B-3B32-38DC333221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DBE3C9A-D94B-E420-B777-A91020C2606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F9C4019-8942-7F87-B69D-F608ED68405C}"/>
              </a:ext>
            </a:extLst>
          </p:cNvPr>
          <p:cNvSpPr>
            <a:spLocks noGrp="1"/>
          </p:cNvSpPr>
          <p:nvPr>
            <p:ph type="dt" sz="half" idx="10"/>
          </p:nvPr>
        </p:nvSpPr>
        <p:spPr/>
        <p:txBody>
          <a:bodyPr/>
          <a:lstStyle/>
          <a:p>
            <a:fld id="{072CEC23-4839-044D-8740-3F70A2D801C0}" type="datetimeFigureOut">
              <a:rPr lang="en-US" smtClean="0"/>
              <a:t>10/12/2023</a:t>
            </a:fld>
            <a:endParaRPr lang="en-US"/>
          </a:p>
        </p:txBody>
      </p:sp>
      <p:sp>
        <p:nvSpPr>
          <p:cNvPr id="8" name="Footer Placeholder 7">
            <a:extLst>
              <a:ext uri="{FF2B5EF4-FFF2-40B4-BE49-F238E27FC236}">
                <a16:creationId xmlns:a16="http://schemas.microsoft.com/office/drawing/2014/main" id="{46420463-CA68-D8DF-CAC5-AF01F668D3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5AC342-0366-4223-89BA-055E9B1BB4E4}"/>
              </a:ext>
            </a:extLst>
          </p:cNvPr>
          <p:cNvSpPr>
            <a:spLocks noGrp="1"/>
          </p:cNvSpPr>
          <p:nvPr>
            <p:ph type="sldNum" sz="quarter" idx="12"/>
          </p:nvPr>
        </p:nvSpPr>
        <p:spPr/>
        <p:txBody>
          <a:bodyPr/>
          <a:lstStyle/>
          <a:p>
            <a:fld id="{EF459A48-B06B-4645-8541-52ED817C0028}" type="slidenum">
              <a:rPr lang="en-US" smtClean="0"/>
              <a:t>‹#›</a:t>
            </a:fld>
            <a:endParaRPr lang="en-US"/>
          </a:p>
        </p:txBody>
      </p:sp>
    </p:spTree>
    <p:extLst>
      <p:ext uri="{BB962C8B-B14F-4D97-AF65-F5344CB8AC3E}">
        <p14:creationId xmlns:p14="http://schemas.microsoft.com/office/powerpoint/2010/main" val="3465707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7B4DA-3D1B-4CB2-DFF3-10FDEC391EE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839BAB0-7AAB-5D77-DAA0-09DEE2283FFF}"/>
              </a:ext>
            </a:extLst>
          </p:cNvPr>
          <p:cNvSpPr>
            <a:spLocks noGrp="1"/>
          </p:cNvSpPr>
          <p:nvPr>
            <p:ph type="dt" sz="half" idx="10"/>
          </p:nvPr>
        </p:nvSpPr>
        <p:spPr/>
        <p:txBody>
          <a:bodyPr/>
          <a:lstStyle/>
          <a:p>
            <a:fld id="{072CEC23-4839-044D-8740-3F70A2D801C0}" type="datetimeFigureOut">
              <a:rPr lang="en-US" smtClean="0"/>
              <a:t>10/12/2023</a:t>
            </a:fld>
            <a:endParaRPr lang="en-US"/>
          </a:p>
        </p:txBody>
      </p:sp>
      <p:sp>
        <p:nvSpPr>
          <p:cNvPr id="4" name="Footer Placeholder 3">
            <a:extLst>
              <a:ext uri="{FF2B5EF4-FFF2-40B4-BE49-F238E27FC236}">
                <a16:creationId xmlns:a16="http://schemas.microsoft.com/office/drawing/2014/main" id="{8D345A94-D9F5-63F0-6EDE-0179CBB601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5A9A06-1C0A-50E6-5774-F86F099FE6DF}"/>
              </a:ext>
            </a:extLst>
          </p:cNvPr>
          <p:cNvSpPr>
            <a:spLocks noGrp="1"/>
          </p:cNvSpPr>
          <p:nvPr>
            <p:ph type="sldNum" sz="quarter" idx="12"/>
          </p:nvPr>
        </p:nvSpPr>
        <p:spPr/>
        <p:txBody>
          <a:bodyPr/>
          <a:lstStyle/>
          <a:p>
            <a:fld id="{EF459A48-B06B-4645-8541-52ED817C0028}" type="slidenum">
              <a:rPr lang="en-US" smtClean="0"/>
              <a:t>‹#›</a:t>
            </a:fld>
            <a:endParaRPr lang="en-US"/>
          </a:p>
        </p:txBody>
      </p:sp>
    </p:spTree>
    <p:extLst>
      <p:ext uri="{BB962C8B-B14F-4D97-AF65-F5344CB8AC3E}">
        <p14:creationId xmlns:p14="http://schemas.microsoft.com/office/powerpoint/2010/main" val="79456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3AF0-274A-5354-70D0-CCE1F9A7868F}"/>
              </a:ext>
            </a:extLst>
          </p:cNvPr>
          <p:cNvSpPr>
            <a:spLocks noGrp="1"/>
          </p:cNvSpPr>
          <p:nvPr>
            <p:ph type="dt" sz="half" idx="10"/>
          </p:nvPr>
        </p:nvSpPr>
        <p:spPr/>
        <p:txBody>
          <a:bodyPr/>
          <a:lstStyle/>
          <a:p>
            <a:fld id="{072CEC23-4839-044D-8740-3F70A2D801C0}" type="datetimeFigureOut">
              <a:rPr lang="en-US" smtClean="0"/>
              <a:t>10/12/2023</a:t>
            </a:fld>
            <a:endParaRPr lang="en-US"/>
          </a:p>
        </p:txBody>
      </p:sp>
      <p:sp>
        <p:nvSpPr>
          <p:cNvPr id="3" name="Footer Placeholder 2">
            <a:extLst>
              <a:ext uri="{FF2B5EF4-FFF2-40B4-BE49-F238E27FC236}">
                <a16:creationId xmlns:a16="http://schemas.microsoft.com/office/drawing/2014/main" id="{84126DA4-5581-E7B4-58D1-98EAB9F304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843E5D-5CB4-C7E5-743E-E1BA2BF87149}"/>
              </a:ext>
            </a:extLst>
          </p:cNvPr>
          <p:cNvSpPr>
            <a:spLocks noGrp="1"/>
          </p:cNvSpPr>
          <p:nvPr>
            <p:ph type="sldNum" sz="quarter" idx="12"/>
          </p:nvPr>
        </p:nvSpPr>
        <p:spPr/>
        <p:txBody>
          <a:bodyPr/>
          <a:lstStyle/>
          <a:p>
            <a:fld id="{EF459A48-B06B-4645-8541-52ED817C0028}" type="slidenum">
              <a:rPr lang="en-US" smtClean="0"/>
              <a:t>‹#›</a:t>
            </a:fld>
            <a:endParaRPr lang="en-US"/>
          </a:p>
        </p:txBody>
      </p:sp>
    </p:spTree>
    <p:extLst>
      <p:ext uri="{BB962C8B-B14F-4D97-AF65-F5344CB8AC3E}">
        <p14:creationId xmlns:p14="http://schemas.microsoft.com/office/powerpoint/2010/main" val="1863524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17F09-7839-3CED-D9F6-C5F48877CE2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459F5F3-6510-D271-96B0-BA67277704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C9289F6-31E5-0B55-2F1E-930AECEE4A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57B6107-898B-8F14-D4D0-B0D0EFF61D9B}"/>
              </a:ext>
            </a:extLst>
          </p:cNvPr>
          <p:cNvSpPr>
            <a:spLocks noGrp="1"/>
          </p:cNvSpPr>
          <p:nvPr>
            <p:ph type="dt" sz="half" idx="10"/>
          </p:nvPr>
        </p:nvSpPr>
        <p:spPr/>
        <p:txBody>
          <a:bodyPr/>
          <a:lstStyle/>
          <a:p>
            <a:fld id="{072CEC23-4839-044D-8740-3F70A2D801C0}" type="datetimeFigureOut">
              <a:rPr lang="en-US" smtClean="0"/>
              <a:t>10/12/2023</a:t>
            </a:fld>
            <a:endParaRPr lang="en-US"/>
          </a:p>
        </p:txBody>
      </p:sp>
      <p:sp>
        <p:nvSpPr>
          <p:cNvPr id="6" name="Footer Placeholder 5">
            <a:extLst>
              <a:ext uri="{FF2B5EF4-FFF2-40B4-BE49-F238E27FC236}">
                <a16:creationId xmlns:a16="http://schemas.microsoft.com/office/drawing/2014/main" id="{593DD8A9-5858-211D-448D-0849CB92F7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DE0BB2-DBF4-78B4-3D03-87DC34506E69}"/>
              </a:ext>
            </a:extLst>
          </p:cNvPr>
          <p:cNvSpPr>
            <a:spLocks noGrp="1"/>
          </p:cNvSpPr>
          <p:nvPr>
            <p:ph type="sldNum" sz="quarter" idx="12"/>
          </p:nvPr>
        </p:nvSpPr>
        <p:spPr/>
        <p:txBody>
          <a:bodyPr/>
          <a:lstStyle/>
          <a:p>
            <a:fld id="{EF459A48-B06B-4645-8541-52ED817C0028}" type="slidenum">
              <a:rPr lang="en-US" smtClean="0"/>
              <a:t>‹#›</a:t>
            </a:fld>
            <a:endParaRPr lang="en-US"/>
          </a:p>
        </p:txBody>
      </p:sp>
    </p:spTree>
    <p:extLst>
      <p:ext uri="{BB962C8B-B14F-4D97-AF65-F5344CB8AC3E}">
        <p14:creationId xmlns:p14="http://schemas.microsoft.com/office/powerpoint/2010/main" val="2080734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73B90-9D7B-3FE1-1B79-F476619CA2D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2CDE858-0D88-4C4B-F0E2-5704335857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469095-AE45-15DB-FB1F-3F1C083482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8BA67D9-3F23-27B2-2317-7A75CF015A3F}"/>
              </a:ext>
            </a:extLst>
          </p:cNvPr>
          <p:cNvSpPr>
            <a:spLocks noGrp="1"/>
          </p:cNvSpPr>
          <p:nvPr>
            <p:ph type="dt" sz="half" idx="10"/>
          </p:nvPr>
        </p:nvSpPr>
        <p:spPr/>
        <p:txBody>
          <a:bodyPr/>
          <a:lstStyle/>
          <a:p>
            <a:fld id="{072CEC23-4839-044D-8740-3F70A2D801C0}" type="datetimeFigureOut">
              <a:rPr lang="en-US" smtClean="0"/>
              <a:t>10/12/2023</a:t>
            </a:fld>
            <a:endParaRPr lang="en-US"/>
          </a:p>
        </p:txBody>
      </p:sp>
      <p:sp>
        <p:nvSpPr>
          <p:cNvPr id="6" name="Footer Placeholder 5">
            <a:extLst>
              <a:ext uri="{FF2B5EF4-FFF2-40B4-BE49-F238E27FC236}">
                <a16:creationId xmlns:a16="http://schemas.microsoft.com/office/drawing/2014/main" id="{5D4C3BFF-E83A-3A1F-BF8E-A3A1A28D11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C3AD3F-78AE-2F57-6912-917AF2602437}"/>
              </a:ext>
            </a:extLst>
          </p:cNvPr>
          <p:cNvSpPr>
            <a:spLocks noGrp="1"/>
          </p:cNvSpPr>
          <p:nvPr>
            <p:ph type="sldNum" sz="quarter" idx="12"/>
          </p:nvPr>
        </p:nvSpPr>
        <p:spPr/>
        <p:txBody>
          <a:bodyPr/>
          <a:lstStyle/>
          <a:p>
            <a:fld id="{EF459A48-B06B-4645-8541-52ED817C0028}" type="slidenum">
              <a:rPr lang="en-US" smtClean="0"/>
              <a:t>‹#›</a:t>
            </a:fld>
            <a:endParaRPr lang="en-US"/>
          </a:p>
        </p:txBody>
      </p:sp>
    </p:spTree>
    <p:extLst>
      <p:ext uri="{BB962C8B-B14F-4D97-AF65-F5344CB8AC3E}">
        <p14:creationId xmlns:p14="http://schemas.microsoft.com/office/powerpoint/2010/main" val="3313474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807B5B2-AF76-4FCE-470D-5FDBFB3078CD}"/>
              </a:ext>
              <a:ext uri="{C183D7F6-B498-43B3-948B-1728B52AA6E4}">
                <adec:decorative xmlns:adec="http://schemas.microsoft.com/office/drawing/2017/decorative" val="1"/>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6C2D8DF8-6DD0-0F1E-302F-290E90CE36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F376FB49-4AA9-6556-758B-C3391FB817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42A27FD-EDB2-8100-A58C-2A36920D16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072CEC23-4839-044D-8740-3F70A2D801C0}" type="datetimeFigureOut">
              <a:rPr lang="en-US" smtClean="0"/>
              <a:pPr/>
              <a:t>10/12/2023</a:t>
            </a:fld>
            <a:endParaRPr lang="en-US"/>
          </a:p>
        </p:txBody>
      </p:sp>
      <p:sp>
        <p:nvSpPr>
          <p:cNvPr id="5" name="Footer Placeholder 4">
            <a:extLst>
              <a:ext uri="{FF2B5EF4-FFF2-40B4-BE49-F238E27FC236}">
                <a16:creationId xmlns:a16="http://schemas.microsoft.com/office/drawing/2014/main" id="{508E90AF-0569-FEC8-6E47-D546A6EB27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8E985DDC-C9AC-8D04-9304-FA68175869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EF459A48-B06B-4645-8541-52ED817C0028}" type="slidenum">
              <a:rPr lang="en-US" smtClean="0"/>
              <a:pPr/>
              <a:t>‹#›</a:t>
            </a:fld>
            <a:endParaRPr lang="en-US"/>
          </a:p>
        </p:txBody>
      </p:sp>
    </p:spTree>
    <p:extLst>
      <p:ext uri="{BB962C8B-B14F-4D97-AF65-F5344CB8AC3E}">
        <p14:creationId xmlns:p14="http://schemas.microsoft.com/office/powerpoint/2010/main" val="20668315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Lewis.Woodhouse@nhs.net" TargetMode="External"/><Relationship Id="rId2" Type="http://schemas.openxmlformats.org/officeDocument/2006/relationships/hyperlink" Target="mailto:Alexandra.Danecki@nhs.net"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C5E002-E559-8DF1-468F-382953C25CC5}"/>
              </a:ext>
            </a:extLst>
          </p:cNvPr>
          <p:cNvSpPr>
            <a:spLocks noGrp="1"/>
          </p:cNvSpPr>
          <p:nvPr>
            <p:ph type="ctrTitle"/>
          </p:nvPr>
        </p:nvSpPr>
        <p:spPr/>
        <p:txBody>
          <a:bodyPr/>
          <a:lstStyle/>
          <a:p>
            <a:r>
              <a:rPr lang="en-GB" dirty="0"/>
              <a:t>Airedale Blunt Chest Trauma Pathway</a:t>
            </a:r>
          </a:p>
        </p:txBody>
      </p:sp>
      <p:sp>
        <p:nvSpPr>
          <p:cNvPr id="7" name="Subtitle 6">
            <a:extLst>
              <a:ext uri="{FF2B5EF4-FFF2-40B4-BE49-F238E27FC236}">
                <a16:creationId xmlns:a16="http://schemas.microsoft.com/office/drawing/2014/main" id="{3FF6AE81-92C1-D5D2-92F1-40ECA5672D22}"/>
              </a:ext>
            </a:extLst>
          </p:cNvPr>
          <p:cNvSpPr>
            <a:spLocks noGrp="1"/>
          </p:cNvSpPr>
          <p:nvPr>
            <p:ph type="subTitle" idx="1"/>
          </p:nvPr>
        </p:nvSpPr>
        <p:spPr/>
        <p:txBody>
          <a:bodyPr>
            <a:normAutofit lnSpcReduction="10000"/>
          </a:bodyPr>
          <a:lstStyle/>
          <a:p>
            <a:r>
              <a:rPr lang="en-GB" dirty="0" err="1"/>
              <a:t>Dr.</a:t>
            </a:r>
            <a:r>
              <a:rPr lang="en-GB" dirty="0"/>
              <a:t> Alexandra Danecki</a:t>
            </a:r>
          </a:p>
          <a:p>
            <a:r>
              <a:rPr lang="en-GB" dirty="0" err="1"/>
              <a:t>Dr.</a:t>
            </a:r>
            <a:r>
              <a:rPr lang="en-GB" dirty="0"/>
              <a:t> Alice Binbay</a:t>
            </a:r>
          </a:p>
          <a:p>
            <a:r>
              <a:rPr lang="en-GB" dirty="0" err="1"/>
              <a:t>Dr.</a:t>
            </a:r>
            <a:r>
              <a:rPr lang="en-GB" dirty="0"/>
              <a:t> Abhijit Singh</a:t>
            </a:r>
          </a:p>
          <a:p>
            <a:r>
              <a:rPr lang="en-GB" dirty="0"/>
              <a:t>Lewis Woodhouse</a:t>
            </a:r>
          </a:p>
        </p:txBody>
      </p:sp>
      <p:pic>
        <p:nvPicPr>
          <p:cNvPr id="5" name="Content Placeholder 4" descr="A red logo with a white star&#10;&#10;Description automatically generated">
            <a:extLst>
              <a:ext uri="{FF2B5EF4-FFF2-40B4-BE49-F238E27FC236}">
                <a16:creationId xmlns:a16="http://schemas.microsoft.com/office/drawing/2014/main" id="{636E94FF-80D8-BC72-EC73-E8662E917815}"/>
              </a:ext>
            </a:extLst>
          </p:cNvPr>
          <p:cNvPicPr>
            <a:picLocks noGrp="1" noRot="1" noChangeAspect="1" noMove="1" noResize="1" noEditPoints="1" noAdjustHandles="1" noChangeArrowheads="1" noChangeShapeType="1" noCrop="1"/>
          </p:cNvPicPr>
          <p:nvPr>
            <p:ph idx="4294967295"/>
          </p:nvPr>
        </p:nvPicPr>
        <p:blipFill>
          <a:blip r:embed="rId3">
            <a:alphaModFix amt="35000"/>
            <a:extLst>
              <a:ext uri="{28A0092B-C50C-407E-A947-70E740481C1C}">
                <a14:useLocalDpi xmlns:a14="http://schemas.microsoft.com/office/drawing/2010/main" val="0"/>
              </a:ext>
            </a:extLst>
          </a:blip>
          <a:stretch>
            <a:fillRect/>
          </a:stretch>
        </p:blipFill>
        <p:spPr>
          <a:xfrm>
            <a:off x="0" y="0"/>
            <a:ext cx="871538" cy="949325"/>
          </a:xfrm>
        </p:spPr>
      </p:pic>
    </p:spTree>
    <p:extLst>
      <p:ext uri="{BB962C8B-B14F-4D97-AF65-F5344CB8AC3E}">
        <p14:creationId xmlns:p14="http://schemas.microsoft.com/office/powerpoint/2010/main" val="1204014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77CE3B-0EF6-4875-8D41-E063E1DA0782}"/>
              </a:ext>
            </a:extLst>
          </p:cNvPr>
          <p:cNvPicPr>
            <a:picLocks noChangeAspect="1"/>
          </p:cNvPicPr>
          <p:nvPr/>
        </p:nvPicPr>
        <p:blipFill>
          <a:blip r:embed="rId3"/>
          <a:stretch>
            <a:fillRect/>
          </a:stretch>
        </p:blipFill>
        <p:spPr>
          <a:xfrm>
            <a:off x="861060" y="39756"/>
            <a:ext cx="4862835" cy="6858000"/>
          </a:xfrm>
          <a:prstGeom prst="rect">
            <a:avLst/>
          </a:prstGeom>
          <a:ln>
            <a:solidFill>
              <a:schemeClr val="bg1">
                <a:lumMod val="50000"/>
              </a:schemeClr>
            </a:solidFill>
          </a:ln>
        </p:spPr>
      </p:pic>
      <p:pic>
        <p:nvPicPr>
          <p:cNvPr id="11" name="Picture 10">
            <a:extLst>
              <a:ext uri="{FF2B5EF4-FFF2-40B4-BE49-F238E27FC236}">
                <a16:creationId xmlns:a16="http://schemas.microsoft.com/office/drawing/2014/main" id="{973301D5-F017-34C3-5EFD-CE08B0D18849}"/>
              </a:ext>
            </a:extLst>
          </p:cNvPr>
          <p:cNvPicPr>
            <a:picLocks noChangeAspect="1"/>
          </p:cNvPicPr>
          <p:nvPr/>
        </p:nvPicPr>
        <p:blipFill>
          <a:blip r:embed="rId4"/>
          <a:stretch>
            <a:fillRect/>
          </a:stretch>
        </p:blipFill>
        <p:spPr>
          <a:xfrm>
            <a:off x="5803905" y="0"/>
            <a:ext cx="4859278" cy="6858000"/>
          </a:xfrm>
          <a:prstGeom prst="rect">
            <a:avLst/>
          </a:prstGeom>
          <a:ln>
            <a:solidFill>
              <a:schemeClr val="bg1">
                <a:lumMod val="50000"/>
              </a:schemeClr>
            </a:solidFill>
          </a:ln>
        </p:spPr>
      </p:pic>
    </p:spTree>
    <p:extLst>
      <p:ext uri="{BB962C8B-B14F-4D97-AF65-F5344CB8AC3E}">
        <p14:creationId xmlns:p14="http://schemas.microsoft.com/office/powerpoint/2010/main" val="1944891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8A890-979D-A3E9-422F-4CC8AF76FBE3}"/>
              </a:ext>
            </a:extLst>
          </p:cNvPr>
          <p:cNvSpPr>
            <a:spLocks noGrp="1"/>
          </p:cNvSpPr>
          <p:nvPr>
            <p:ph type="title"/>
          </p:nvPr>
        </p:nvSpPr>
        <p:spPr>
          <a:xfrm>
            <a:off x="838200" y="365125"/>
            <a:ext cx="1209675" cy="5384165"/>
          </a:xfrm>
        </p:spPr>
        <p:txBody>
          <a:bodyPr vert="vert">
            <a:normAutofit/>
          </a:bodyPr>
          <a:lstStyle/>
          <a:p>
            <a:r>
              <a:rPr lang="en-GB" dirty="0"/>
              <a:t>Imaging</a:t>
            </a:r>
          </a:p>
        </p:txBody>
      </p:sp>
      <p:grpSp>
        <p:nvGrpSpPr>
          <p:cNvPr id="7" name="Group 6">
            <a:extLst>
              <a:ext uri="{FF2B5EF4-FFF2-40B4-BE49-F238E27FC236}">
                <a16:creationId xmlns:a16="http://schemas.microsoft.com/office/drawing/2014/main" id="{12BCB2B7-03F2-6652-1FBA-70713A01EED2}"/>
              </a:ext>
            </a:extLst>
          </p:cNvPr>
          <p:cNvGrpSpPr/>
          <p:nvPr/>
        </p:nvGrpSpPr>
        <p:grpSpPr>
          <a:xfrm>
            <a:off x="2047875" y="166687"/>
            <a:ext cx="8303133" cy="6524625"/>
            <a:chOff x="2047875" y="166687"/>
            <a:chExt cx="8303133" cy="6524625"/>
          </a:xfrm>
        </p:grpSpPr>
        <p:pic>
          <p:nvPicPr>
            <p:cNvPr id="5" name="Picture 4">
              <a:extLst>
                <a:ext uri="{FF2B5EF4-FFF2-40B4-BE49-F238E27FC236}">
                  <a16:creationId xmlns:a16="http://schemas.microsoft.com/office/drawing/2014/main" id="{5AAA0EDC-E1DC-F9B9-7DFC-09E4B9149033}"/>
                </a:ext>
              </a:extLst>
            </p:cNvPr>
            <p:cNvPicPr>
              <a:picLocks noChangeAspect="1"/>
            </p:cNvPicPr>
            <p:nvPr/>
          </p:nvPicPr>
          <p:blipFill>
            <a:blip r:embed="rId3"/>
            <a:stretch>
              <a:fillRect/>
            </a:stretch>
          </p:blipFill>
          <p:spPr>
            <a:xfrm>
              <a:off x="2047875" y="166687"/>
              <a:ext cx="8096250" cy="6524625"/>
            </a:xfrm>
            <a:prstGeom prst="rect">
              <a:avLst/>
            </a:prstGeom>
          </p:spPr>
        </p:pic>
        <p:sp>
          <p:nvSpPr>
            <p:cNvPr id="6" name="Rectangle 5">
              <a:extLst>
                <a:ext uri="{FF2B5EF4-FFF2-40B4-BE49-F238E27FC236}">
                  <a16:creationId xmlns:a16="http://schemas.microsoft.com/office/drawing/2014/main" id="{2A60C9B1-4A11-772D-E351-6903B9AA011D}"/>
                </a:ext>
              </a:extLst>
            </p:cNvPr>
            <p:cNvSpPr/>
            <p:nvPr/>
          </p:nvSpPr>
          <p:spPr>
            <a:xfrm>
              <a:off x="8293608" y="2697480"/>
              <a:ext cx="2057400" cy="8595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35451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2C7A6-32C6-FA19-CF5A-6AACA1308161}"/>
              </a:ext>
            </a:extLst>
          </p:cNvPr>
          <p:cNvSpPr>
            <a:spLocks noGrp="1"/>
          </p:cNvSpPr>
          <p:nvPr>
            <p:ph type="title"/>
          </p:nvPr>
        </p:nvSpPr>
        <p:spPr>
          <a:xfrm>
            <a:off x="838200" y="365125"/>
            <a:ext cx="1428750" cy="6127750"/>
          </a:xfrm>
        </p:spPr>
        <p:txBody>
          <a:bodyPr vert="vert">
            <a:normAutofit/>
          </a:bodyPr>
          <a:lstStyle/>
          <a:p>
            <a:r>
              <a:rPr lang="en-GB" dirty="0"/>
              <a:t>ED Risk Stratification</a:t>
            </a:r>
            <a:endParaRPr lang="en-GB" baseline="30000" dirty="0"/>
          </a:p>
        </p:txBody>
      </p:sp>
      <p:pic>
        <p:nvPicPr>
          <p:cNvPr id="9" name="Picture 8">
            <a:extLst>
              <a:ext uri="{FF2B5EF4-FFF2-40B4-BE49-F238E27FC236}">
                <a16:creationId xmlns:a16="http://schemas.microsoft.com/office/drawing/2014/main" id="{81462FFD-BEA9-07D8-5833-A5DC64A69371}"/>
              </a:ext>
            </a:extLst>
          </p:cNvPr>
          <p:cNvPicPr>
            <a:picLocks noChangeAspect="1"/>
          </p:cNvPicPr>
          <p:nvPr/>
        </p:nvPicPr>
        <p:blipFill>
          <a:blip r:embed="rId3"/>
          <a:stretch>
            <a:fillRect/>
          </a:stretch>
        </p:blipFill>
        <p:spPr>
          <a:xfrm>
            <a:off x="2228850" y="595313"/>
            <a:ext cx="7734300" cy="5667375"/>
          </a:xfrm>
          <a:prstGeom prst="rect">
            <a:avLst/>
          </a:prstGeom>
        </p:spPr>
      </p:pic>
    </p:spTree>
    <p:extLst>
      <p:ext uri="{BB962C8B-B14F-4D97-AF65-F5344CB8AC3E}">
        <p14:creationId xmlns:p14="http://schemas.microsoft.com/office/powerpoint/2010/main" val="4018023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B045-501C-8E52-575F-0A93BA9BECF7}"/>
              </a:ext>
            </a:extLst>
          </p:cNvPr>
          <p:cNvSpPr>
            <a:spLocks noGrp="1"/>
          </p:cNvSpPr>
          <p:nvPr>
            <p:ph type="title"/>
          </p:nvPr>
        </p:nvSpPr>
        <p:spPr>
          <a:xfrm>
            <a:off x="838200" y="365125"/>
            <a:ext cx="1138237" cy="5689987"/>
          </a:xfrm>
        </p:spPr>
        <p:txBody>
          <a:bodyPr vert="vert">
            <a:normAutofit/>
          </a:bodyPr>
          <a:lstStyle/>
          <a:p>
            <a:r>
              <a:rPr lang="en-GB" dirty="0"/>
              <a:t>Inpatient therapy</a:t>
            </a:r>
          </a:p>
        </p:txBody>
      </p:sp>
      <p:pic>
        <p:nvPicPr>
          <p:cNvPr id="5" name="Content Placeholder 4">
            <a:extLst>
              <a:ext uri="{FF2B5EF4-FFF2-40B4-BE49-F238E27FC236}">
                <a16:creationId xmlns:a16="http://schemas.microsoft.com/office/drawing/2014/main" id="{9A7352E7-6985-A415-9A09-F4ED058FE7ED}"/>
              </a:ext>
            </a:extLst>
          </p:cNvPr>
          <p:cNvPicPr>
            <a:picLocks noGrp="1" noChangeAspect="1"/>
          </p:cNvPicPr>
          <p:nvPr>
            <p:ph idx="1"/>
          </p:nvPr>
        </p:nvPicPr>
        <p:blipFill>
          <a:blip r:embed="rId3"/>
          <a:stretch>
            <a:fillRect/>
          </a:stretch>
        </p:blipFill>
        <p:spPr>
          <a:xfrm>
            <a:off x="1976437" y="3210118"/>
            <a:ext cx="8239125" cy="2571750"/>
          </a:xfrm>
        </p:spPr>
      </p:pic>
      <p:pic>
        <p:nvPicPr>
          <p:cNvPr id="7" name="Picture 6">
            <a:extLst>
              <a:ext uri="{FF2B5EF4-FFF2-40B4-BE49-F238E27FC236}">
                <a16:creationId xmlns:a16="http://schemas.microsoft.com/office/drawing/2014/main" id="{E86C0588-88B2-3651-DF35-B3CD44EED131}"/>
              </a:ext>
            </a:extLst>
          </p:cNvPr>
          <p:cNvPicPr>
            <a:picLocks noChangeAspect="1"/>
          </p:cNvPicPr>
          <p:nvPr/>
        </p:nvPicPr>
        <p:blipFill>
          <a:blip r:embed="rId4"/>
          <a:stretch>
            <a:fillRect/>
          </a:stretch>
        </p:blipFill>
        <p:spPr>
          <a:xfrm>
            <a:off x="2067115" y="1076132"/>
            <a:ext cx="7362825" cy="1828800"/>
          </a:xfrm>
          <a:prstGeom prst="rect">
            <a:avLst/>
          </a:prstGeom>
        </p:spPr>
      </p:pic>
    </p:spTree>
    <p:extLst>
      <p:ext uri="{BB962C8B-B14F-4D97-AF65-F5344CB8AC3E}">
        <p14:creationId xmlns:p14="http://schemas.microsoft.com/office/powerpoint/2010/main" val="2261780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AC00D-5C8A-1A30-C24B-E7ED528AAD5D}"/>
              </a:ext>
            </a:extLst>
          </p:cNvPr>
          <p:cNvSpPr>
            <a:spLocks noGrp="1"/>
          </p:cNvSpPr>
          <p:nvPr>
            <p:ph type="title"/>
          </p:nvPr>
        </p:nvSpPr>
        <p:spPr>
          <a:xfrm>
            <a:off x="838200" y="365125"/>
            <a:ext cx="1066609" cy="5560187"/>
          </a:xfrm>
        </p:spPr>
        <p:txBody>
          <a:bodyPr vert="vert">
            <a:normAutofit/>
          </a:bodyPr>
          <a:lstStyle/>
          <a:p>
            <a:r>
              <a:rPr lang="en-GB" dirty="0"/>
              <a:t>Hospital Discharge</a:t>
            </a:r>
          </a:p>
        </p:txBody>
      </p:sp>
      <p:pic>
        <p:nvPicPr>
          <p:cNvPr id="5" name="Content Placeholder 4">
            <a:extLst>
              <a:ext uri="{FF2B5EF4-FFF2-40B4-BE49-F238E27FC236}">
                <a16:creationId xmlns:a16="http://schemas.microsoft.com/office/drawing/2014/main" id="{27249052-7B6B-B49C-CC6C-A46DBEF2E9BC}"/>
              </a:ext>
            </a:extLst>
          </p:cNvPr>
          <p:cNvPicPr>
            <a:picLocks noGrp="1" noChangeAspect="1"/>
          </p:cNvPicPr>
          <p:nvPr>
            <p:ph idx="1"/>
          </p:nvPr>
        </p:nvPicPr>
        <p:blipFill rotWithShape="1">
          <a:blip r:embed="rId3"/>
          <a:srcRect b="1678"/>
          <a:stretch/>
        </p:blipFill>
        <p:spPr>
          <a:xfrm>
            <a:off x="1904809" y="1452945"/>
            <a:ext cx="7705725" cy="1976055"/>
          </a:xfrm>
        </p:spPr>
      </p:pic>
    </p:spTree>
    <p:extLst>
      <p:ext uri="{BB962C8B-B14F-4D97-AF65-F5344CB8AC3E}">
        <p14:creationId xmlns:p14="http://schemas.microsoft.com/office/powerpoint/2010/main" val="702581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8B1DF-B17F-F3C0-DAE2-EA31F5ED14C6}"/>
              </a:ext>
            </a:extLst>
          </p:cNvPr>
          <p:cNvSpPr>
            <a:spLocks noGrp="1"/>
          </p:cNvSpPr>
          <p:nvPr>
            <p:ph type="title"/>
          </p:nvPr>
        </p:nvSpPr>
        <p:spPr/>
        <p:txBody>
          <a:bodyPr/>
          <a:lstStyle/>
          <a:p>
            <a:r>
              <a:rPr lang="en-GB" dirty="0"/>
              <a:t>Getting it out there</a:t>
            </a:r>
          </a:p>
        </p:txBody>
      </p:sp>
      <p:sp>
        <p:nvSpPr>
          <p:cNvPr id="3" name="Content Placeholder 2">
            <a:extLst>
              <a:ext uri="{FF2B5EF4-FFF2-40B4-BE49-F238E27FC236}">
                <a16:creationId xmlns:a16="http://schemas.microsoft.com/office/drawing/2014/main" id="{4531F0E5-2309-CDC1-D93E-ECAC8B23D9A8}"/>
              </a:ext>
            </a:extLst>
          </p:cNvPr>
          <p:cNvSpPr>
            <a:spLocks noGrp="1"/>
          </p:cNvSpPr>
          <p:nvPr>
            <p:ph idx="1"/>
          </p:nvPr>
        </p:nvSpPr>
        <p:spPr/>
        <p:txBody>
          <a:bodyPr>
            <a:normAutofit lnSpcReduction="10000"/>
          </a:bodyPr>
          <a:lstStyle/>
          <a:p>
            <a:r>
              <a:rPr lang="en-GB" dirty="0"/>
              <a:t>MDT simulation</a:t>
            </a:r>
          </a:p>
          <a:p>
            <a:r>
              <a:rPr lang="en-GB" dirty="0"/>
              <a:t>ED Induction</a:t>
            </a:r>
          </a:p>
          <a:p>
            <a:r>
              <a:rPr lang="en-GB" dirty="0"/>
              <a:t>ED MG / junior / ACP teaching</a:t>
            </a:r>
          </a:p>
          <a:p>
            <a:r>
              <a:rPr lang="en-GB" dirty="0"/>
              <a:t>Therapy team study day</a:t>
            </a:r>
          </a:p>
          <a:p>
            <a:r>
              <a:rPr lang="en-GB" dirty="0"/>
              <a:t>Major Trauma Governance Group</a:t>
            </a:r>
          </a:p>
          <a:p>
            <a:r>
              <a:rPr lang="en-GB" dirty="0"/>
              <a:t>Clinical Site Managers</a:t>
            </a:r>
          </a:p>
          <a:p>
            <a:r>
              <a:rPr lang="en-GB" dirty="0"/>
              <a:t>Champions in the ED</a:t>
            </a:r>
          </a:p>
          <a:p>
            <a:r>
              <a:rPr lang="en-GB" dirty="0"/>
              <a:t>Champions on the wards (Therapy Team)</a:t>
            </a:r>
          </a:p>
          <a:p>
            <a:r>
              <a:rPr lang="en-GB" dirty="0"/>
              <a:t>Posters</a:t>
            </a:r>
          </a:p>
        </p:txBody>
      </p:sp>
      <p:grpSp>
        <p:nvGrpSpPr>
          <p:cNvPr id="6" name="Group 5">
            <a:extLst>
              <a:ext uri="{FF2B5EF4-FFF2-40B4-BE49-F238E27FC236}">
                <a16:creationId xmlns:a16="http://schemas.microsoft.com/office/drawing/2014/main" id="{AE695E93-75B5-488C-01F9-D58FB3FCC802}"/>
              </a:ext>
            </a:extLst>
          </p:cNvPr>
          <p:cNvGrpSpPr/>
          <p:nvPr/>
        </p:nvGrpSpPr>
        <p:grpSpPr>
          <a:xfrm>
            <a:off x="6400800" y="1933303"/>
            <a:ext cx="5094514" cy="2890633"/>
            <a:chOff x="6400800" y="1933303"/>
            <a:chExt cx="5094514" cy="2890633"/>
          </a:xfrm>
        </p:grpSpPr>
        <p:pic>
          <p:nvPicPr>
            <p:cNvPr id="4" name="Picture 3">
              <a:extLst>
                <a:ext uri="{FF2B5EF4-FFF2-40B4-BE49-F238E27FC236}">
                  <a16:creationId xmlns:a16="http://schemas.microsoft.com/office/drawing/2014/main" id="{FE965103-5474-A867-7BA6-B3DE203508E9}"/>
                </a:ext>
              </a:extLst>
            </p:cNvPr>
            <p:cNvPicPr>
              <a:picLocks noChangeAspect="1"/>
            </p:cNvPicPr>
            <p:nvPr/>
          </p:nvPicPr>
          <p:blipFill>
            <a:blip r:embed="rId3"/>
            <a:stretch>
              <a:fillRect/>
            </a:stretch>
          </p:blipFill>
          <p:spPr>
            <a:xfrm>
              <a:off x="6487601" y="2034064"/>
              <a:ext cx="4983765" cy="2789872"/>
            </a:xfrm>
            <a:prstGeom prst="rect">
              <a:avLst/>
            </a:prstGeom>
          </p:spPr>
        </p:pic>
        <p:sp>
          <p:nvSpPr>
            <p:cNvPr id="5" name="Rectangle 4">
              <a:extLst>
                <a:ext uri="{FF2B5EF4-FFF2-40B4-BE49-F238E27FC236}">
                  <a16:creationId xmlns:a16="http://schemas.microsoft.com/office/drawing/2014/main" id="{C59C6E47-0367-8CEB-24E4-EEBB2DEFE0E0}"/>
                </a:ext>
              </a:extLst>
            </p:cNvPr>
            <p:cNvSpPr/>
            <p:nvPr/>
          </p:nvSpPr>
          <p:spPr>
            <a:xfrm>
              <a:off x="6400800" y="1933303"/>
              <a:ext cx="5094514" cy="130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48164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B8F48E-A671-2705-E035-7558C9946EC7}"/>
              </a:ext>
            </a:extLst>
          </p:cNvPr>
          <p:cNvPicPr>
            <a:picLocks noChangeAspect="1"/>
          </p:cNvPicPr>
          <p:nvPr/>
        </p:nvPicPr>
        <p:blipFill>
          <a:blip r:embed="rId3"/>
          <a:stretch>
            <a:fillRect/>
          </a:stretch>
        </p:blipFill>
        <p:spPr>
          <a:xfrm>
            <a:off x="1252475" y="0"/>
            <a:ext cx="5080479" cy="6858000"/>
          </a:xfrm>
          <a:prstGeom prst="rect">
            <a:avLst/>
          </a:prstGeom>
          <a:ln>
            <a:solidFill>
              <a:schemeClr val="tx1">
                <a:lumMod val="50000"/>
                <a:lumOff val="50000"/>
              </a:schemeClr>
            </a:solidFill>
          </a:ln>
        </p:spPr>
      </p:pic>
      <p:pic>
        <p:nvPicPr>
          <p:cNvPr id="7" name="Picture 6">
            <a:extLst>
              <a:ext uri="{FF2B5EF4-FFF2-40B4-BE49-F238E27FC236}">
                <a16:creationId xmlns:a16="http://schemas.microsoft.com/office/drawing/2014/main" id="{222B668F-0790-B0F2-7C04-0CBAA0D0B658}"/>
              </a:ext>
            </a:extLst>
          </p:cNvPr>
          <p:cNvPicPr>
            <a:picLocks noChangeAspect="1"/>
          </p:cNvPicPr>
          <p:nvPr/>
        </p:nvPicPr>
        <p:blipFill>
          <a:blip r:embed="rId4"/>
          <a:stretch>
            <a:fillRect/>
          </a:stretch>
        </p:blipFill>
        <p:spPr>
          <a:xfrm>
            <a:off x="6555979" y="529566"/>
            <a:ext cx="4059208" cy="2899434"/>
          </a:xfrm>
          <a:prstGeom prst="rect">
            <a:avLst/>
          </a:prstGeom>
        </p:spPr>
      </p:pic>
      <p:pic>
        <p:nvPicPr>
          <p:cNvPr id="9" name="Picture 8">
            <a:extLst>
              <a:ext uri="{FF2B5EF4-FFF2-40B4-BE49-F238E27FC236}">
                <a16:creationId xmlns:a16="http://schemas.microsoft.com/office/drawing/2014/main" id="{D2EFB476-8AC5-51B0-BDB6-91E636C541F6}"/>
              </a:ext>
            </a:extLst>
          </p:cNvPr>
          <p:cNvPicPr>
            <a:picLocks noChangeAspect="1"/>
          </p:cNvPicPr>
          <p:nvPr/>
        </p:nvPicPr>
        <p:blipFill rotWithShape="1">
          <a:blip r:embed="rId5"/>
          <a:srcRect t="601"/>
          <a:stretch/>
        </p:blipFill>
        <p:spPr>
          <a:xfrm>
            <a:off x="6555978" y="3612995"/>
            <a:ext cx="4059207" cy="3015598"/>
          </a:xfrm>
          <a:prstGeom prst="rect">
            <a:avLst/>
          </a:prstGeom>
        </p:spPr>
      </p:pic>
    </p:spTree>
    <p:extLst>
      <p:ext uri="{BB962C8B-B14F-4D97-AF65-F5344CB8AC3E}">
        <p14:creationId xmlns:p14="http://schemas.microsoft.com/office/powerpoint/2010/main" val="2264643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6847D-E146-AEE3-2F11-599694CACB1E}"/>
              </a:ext>
            </a:extLst>
          </p:cNvPr>
          <p:cNvSpPr>
            <a:spLocks noGrp="1"/>
          </p:cNvSpPr>
          <p:nvPr>
            <p:ph type="title"/>
          </p:nvPr>
        </p:nvSpPr>
        <p:spPr/>
        <p:txBody>
          <a:bodyPr/>
          <a:lstStyle/>
          <a:p>
            <a:r>
              <a:rPr lang="en-GB" dirty="0"/>
              <a:t>Therapy- Identification of Patients</a:t>
            </a:r>
          </a:p>
        </p:txBody>
      </p:sp>
      <p:pic>
        <p:nvPicPr>
          <p:cNvPr id="19" name="Picture 18">
            <a:extLst>
              <a:ext uri="{FF2B5EF4-FFF2-40B4-BE49-F238E27FC236}">
                <a16:creationId xmlns:a16="http://schemas.microsoft.com/office/drawing/2014/main" id="{239DC965-26A9-F5BC-7273-24CF8C72CD34}"/>
              </a:ext>
            </a:extLst>
          </p:cNvPr>
          <p:cNvPicPr>
            <a:picLocks noChangeAspect="1"/>
          </p:cNvPicPr>
          <p:nvPr/>
        </p:nvPicPr>
        <p:blipFill>
          <a:blip r:embed="rId2"/>
          <a:stretch>
            <a:fillRect/>
          </a:stretch>
        </p:blipFill>
        <p:spPr>
          <a:xfrm>
            <a:off x="4157304" y="1572607"/>
            <a:ext cx="3877392" cy="3712786"/>
          </a:xfrm>
          <a:prstGeom prst="rect">
            <a:avLst/>
          </a:prstGeom>
        </p:spPr>
      </p:pic>
      <p:pic>
        <p:nvPicPr>
          <p:cNvPr id="20" name="Picture 19">
            <a:extLst>
              <a:ext uri="{FF2B5EF4-FFF2-40B4-BE49-F238E27FC236}">
                <a16:creationId xmlns:a16="http://schemas.microsoft.com/office/drawing/2014/main" id="{7A0BB1F3-044E-9FF2-5C3A-836011253BB2}"/>
              </a:ext>
            </a:extLst>
          </p:cNvPr>
          <p:cNvPicPr>
            <a:picLocks noChangeAspect="1"/>
          </p:cNvPicPr>
          <p:nvPr/>
        </p:nvPicPr>
        <p:blipFill>
          <a:blip r:embed="rId3"/>
          <a:stretch>
            <a:fillRect/>
          </a:stretch>
        </p:blipFill>
        <p:spPr>
          <a:xfrm>
            <a:off x="4370682" y="1590896"/>
            <a:ext cx="3450635" cy="3676207"/>
          </a:xfrm>
          <a:prstGeom prst="rect">
            <a:avLst/>
          </a:prstGeom>
        </p:spPr>
      </p:pic>
      <p:pic>
        <p:nvPicPr>
          <p:cNvPr id="21" name="Picture 20">
            <a:extLst>
              <a:ext uri="{FF2B5EF4-FFF2-40B4-BE49-F238E27FC236}">
                <a16:creationId xmlns:a16="http://schemas.microsoft.com/office/drawing/2014/main" id="{407E598D-9F5F-AFF8-CA9C-6AE3C3683E6A}"/>
              </a:ext>
            </a:extLst>
          </p:cNvPr>
          <p:cNvPicPr>
            <a:picLocks noChangeAspect="1"/>
          </p:cNvPicPr>
          <p:nvPr/>
        </p:nvPicPr>
        <p:blipFill>
          <a:blip r:embed="rId4"/>
          <a:stretch>
            <a:fillRect/>
          </a:stretch>
        </p:blipFill>
        <p:spPr>
          <a:xfrm>
            <a:off x="2486855" y="2227984"/>
            <a:ext cx="7218290" cy="2402032"/>
          </a:xfrm>
          <a:prstGeom prst="rect">
            <a:avLst/>
          </a:prstGeom>
        </p:spPr>
      </p:pic>
    </p:spTree>
    <p:extLst>
      <p:ext uri="{BB962C8B-B14F-4D97-AF65-F5344CB8AC3E}">
        <p14:creationId xmlns:p14="http://schemas.microsoft.com/office/powerpoint/2010/main" val="90398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BD01227-BEA1-D411-4026-400610EF0815}"/>
              </a:ext>
            </a:extLst>
          </p:cNvPr>
          <p:cNvSpPr>
            <a:spLocks noGrp="1"/>
          </p:cNvSpPr>
          <p:nvPr>
            <p:ph type="title"/>
          </p:nvPr>
        </p:nvSpPr>
        <p:spPr>
          <a:xfrm>
            <a:off x="838200" y="365125"/>
            <a:ext cx="10515600" cy="1325563"/>
          </a:xfrm>
        </p:spPr>
        <p:txBody>
          <a:bodyPr/>
          <a:lstStyle/>
          <a:p>
            <a:r>
              <a:rPr lang="en-GB" dirty="0"/>
              <a:t>Ongoing Improvements </a:t>
            </a:r>
          </a:p>
        </p:txBody>
      </p:sp>
      <p:sp>
        <p:nvSpPr>
          <p:cNvPr id="4" name="Content Placeholder 2">
            <a:extLst>
              <a:ext uri="{FF2B5EF4-FFF2-40B4-BE49-F238E27FC236}">
                <a16:creationId xmlns:a16="http://schemas.microsoft.com/office/drawing/2014/main" id="{77503542-44C0-9307-8C24-D624CE418D3C}"/>
              </a:ext>
            </a:extLst>
          </p:cNvPr>
          <p:cNvSpPr>
            <a:spLocks noGrp="1"/>
          </p:cNvSpPr>
          <p:nvPr>
            <p:ph idx="1"/>
          </p:nvPr>
        </p:nvSpPr>
        <p:spPr>
          <a:xfrm>
            <a:off x="838200" y="1825625"/>
            <a:ext cx="10515600" cy="4351338"/>
          </a:xfrm>
        </p:spPr>
        <p:txBody>
          <a:bodyPr/>
          <a:lstStyle/>
          <a:p>
            <a:r>
              <a:rPr lang="en-GB" dirty="0"/>
              <a:t>Amendments to our Respiratory Questionnaire following an audit of the therapy service. Utilising a drop-down menu specifically for Chest Trauma patients; </a:t>
            </a:r>
          </a:p>
          <a:p>
            <a:pPr>
              <a:buFontTx/>
              <a:buChar char="-"/>
            </a:pPr>
            <a:r>
              <a:rPr lang="en-GB" dirty="0"/>
              <a:t>Mechanism of Injury and Details of Injuries/ Complications</a:t>
            </a:r>
          </a:p>
          <a:p>
            <a:pPr>
              <a:buFontTx/>
              <a:buChar char="-"/>
            </a:pPr>
            <a:r>
              <a:rPr lang="en-GB" dirty="0"/>
              <a:t>Pain Team Review/ appropriate analgesia prescribed </a:t>
            </a:r>
          </a:p>
          <a:p>
            <a:pPr>
              <a:buFontTx/>
              <a:buChar char="-"/>
            </a:pPr>
            <a:r>
              <a:rPr lang="en-GB" dirty="0"/>
              <a:t>Prompt to start the Rehabilitation Prescription</a:t>
            </a:r>
          </a:p>
          <a:p>
            <a:r>
              <a:rPr lang="en-GB" dirty="0"/>
              <a:t>Appropriate recording/ documentation of ISS</a:t>
            </a:r>
          </a:p>
          <a:p>
            <a:r>
              <a:rPr lang="en-GB" dirty="0"/>
              <a:t>Audit/ follow up chest trauma patients 3-months post discharge</a:t>
            </a:r>
          </a:p>
        </p:txBody>
      </p:sp>
    </p:spTree>
    <p:extLst>
      <p:ext uri="{BB962C8B-B14F-4D97-AF65-F5344CB8AC3E}">
        <p14:creationId xmlns:p14="http://schemas.microsoft.com/office/powerpoint/2010/main" val="232024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B6C27-B6DA-0D22-770B-CB1FD70609B7}"/>
              </a:ext>
            </a:extLst>
          </p:cNvPr>
          <p:cNvSpPr>
            <a:spLocks noGrp="1"/>
          </p:cNvSpPr>
          <p:nvPr>
            <p:ph type="title"/>
          </p:nvPr>
        </p:nvSpPr>
        <p:spPr/>
        <p:txBody>
          <a:bodyPr/>
          <a:lstStyle/>
          <a:p>
            <a:r>
              <a:rPr lang="en-GB" dirty="0"/>
              <a:t>Education and Training </a:t>
            </a:r>
          </a:p>
        </p:txBody>
      </p:sp>
      <p:sp>
        <p:nvSpPr>
          <p:cNvPr id="10" name="Content Placeholder 2">
            <a:extLst>
              <a:ext uri="{FF2B5EF4-FFF2-40B4-BE49-F238E27FC236}">
                <a16:creationId xmlns:a16="http://schemas.microsoft.com/office/drawing/2014/main" id="{593B4A0C-9DF2-6820-E26D-756BBFA10744}"/>
              </a:ext>
            </a:extLst>
          </p:cNvPr>
          <p:cNvSpPr>
            <a:spLocks noGrp="1"/>
          </p:cNvSpPr>
          <p:nvPr>
            <p:ph idx="1"/>
          </p:nvPr>
        </p:nvSpPr>
        <p:spPr>
          <a:xfrm>
            <a:off x="950181" y="1893059"/>
            <a:ext cx="10515600" cy="4351338"/>
          </a:xfrm>
        </p:spPr>
        <p:txBody>
          <a:bodyPr/>
          <a:lstStyle/>
          <a:p>
            <a:r>
              <a:rPr lang="en-GB" dirty="0"/>
              <a:t>IST- New physiotherapists to the trust </a:t>
            </a:r>
          </a:p>
          <a:p>
            <a:r>
              <a:rPr lang="en-GB" dirty="0"/>
              <a:t>IST- Ongoing training throughout the team, including chest trauma and on-call criteria</a:t>
            </a:r>
          </a:p>
          <a:p>
            <a:r>
              <a:rPr lang="en-GB" dirty="0"/>
              <a:t>Training of ED staff, including use of incentive spirometer</a:t>
            </a:r>
          </a:p>
          <a:p>
            <a:r>
              <a:rPr lang="en-GB" dirty="0"/>
              <a:t>Making other professionals aware of the pathway, including occupational therapists, nurses and ward staff</a:t>
            </a:r>
          </a:p>
          <a:p>
            <a:r>
              <a:rPr lang="en-GB" dirty="0"/>
              <a:t>Periodic Audit of our chest trauma caseload, to ensure we are providing effective care and continuously improving our service for our patients</a:t>
            </a:r>
          </a:p>
          <a:p>
            <a:endParaRPr lang="en-GB" dirty="0"/>
          </a:p>
          <a:p>
            <a:endParaRPr lang="en-GB" dirty="0"/>
          </a:p>
        </p:txBody>
      </p:sp>
      <p:pic>
        <p:nvPicPr>
          <p:cNvPr id="13" name="Picture 12">
            <a:extLst>
              <a:ext uri="{FF2B5EF4-FFF2-40B4-BE49-F238E27FC236}">
                <a16:creationId xmlns:a16="http://schemas.microsoft.com/office/drawing/2014/main" id="{EA7D7D9A-6ACA-1601-F119-8BCFDB06C755}"/>
              </a:ext>
            </a:extLst>
          </p:cNvPr>
          <p:cNvPicPr>
            <a:picLocks noChangeAspect="1"/>
          </p:cNvPicPr>
          <p:nvPr/>
        </p:nvPicPr>
        <p:blipFill>
          <a:blip r:embed="rId2"/>
          <a:stretch>
            <a:fillRect/>
          </a:stretch>
        </p:blipFill>
        <p:spPr>
          <a:xfrm>
            <a:off x="3529361" y="2383038"/>
            <a:ext cx="5133277" cy="3371380"/>
          </a:xfrm>
          <a:prstGeom prst="rect">
            <a:avLst/>
          </a:prstGeom>
        </p:spPr>
      </p:pic>
    </p:spTree>
    <p:extLst>
      <p:ext uri="{BB962C8B-B14F-4D97-AF65-F5344CB8AC3E}">
        <p14:creationId xmlns:p14="http://schemas.microsoft.com/office/powerpoint/2010/main" val="362133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E08CC32-374A-6CB0-57C2-B8CD29E9690A}"/>
              </a:ext>
            </a:extLst>
          </p:cNvPr>
          <p:cNvPicPr>
            <a:picLocks noChangeAspect="1"/>
          </p:cNvPicPr>
          <p:nvPr/>
        </p:nvPicPr>
        <p:blipFill>
          <a:blip r:embed="rId3"/>
          <a:stretch>
            <a:fillRect/>
          </a:stretch>
        </p:blipFill>
        <p:spPr>
          <a:xfrm>
            <a:off x="1631667" y="4710206"/>
            <a:ext cx="2847975" cy="1600200"/>
          </a:xfrm>
          <a:prstGeom prst="rect">
            <a:avLst/>
          </a:prstGeom>
        </p:spPr>
      </p:pic>
      <p:sp>
        <p:nvSpPr>
          <p:cNvPr id="2" name="Title 1">
            <a:extLst>
              <a:ext uri="{FF2B5EF4-FFF2-40B4-BE49-F238E27FC236}">
                <a16:creationId xmlns:a16="http://schemas.microsoft.com/office/drawing/2014/main" id="{131C3AD5-9308-B7DD-1DC1-0BB21C9FA6A2}"/>
              </a:ext>
            </a:extLst>
          </p:cNvPr>
          <p:cNvSpPr>
            <a:spLocks noGrp="1"/>
          </p:cNvSpPr>
          <p:nvPr>
            <p:ph type="title"/>
          </p:nvPr>
        </p:nvSpPr>
        <p:spPr/>
        <p:txBody>
          <a:bodyPr/>
          <a:lstStyle/>
          <a:p>
            <a:r>
              <a:rPr lang="en-GB" dirty="0"/>
              <a:t>The problem</a:t>
            </a:r>
          </a:p>
        </p:txBody>
      </p:sp>
      <p:pic>
        <p:nvPicPr>
          <p:cNvPr id="5" name="Content Placeholder 4">
            <a:extLst>
              <a:ext uri="{FF2B5EF4-FFF2-40B4-BE49-F238E27FC236}">
                <a16:creationId xmlns:a16="http://schemas.microsoft.com/office/drawing/2014/main" id="{95E8FEFE-A5A0-F272-6E91-FCD8D056928A}"/>
              </a:ext>
            </a:extLst>
          </p:cNvPr>
          <p:cNvPicPr>
            <a:picLocks noGrp="1" noChangeAspect="1"/>
          </p:cNvPicPr>
          <p:nvPr>
            <p:ph idx="1"/>
          </p:nvPr>
        </p:nvPicPr>
        <p:blipFill>
          <a:blip r:embed="rId4"/>
          <a:stretch>
            <a:fillRect/>
          </a:stretch>
        </p:blipFill>
        <p:spPr>
          <a:xfrm>
            <a:off x="3457575" y="1469076"/>
            <a:ext cx="2466975" cy="1847850"/>
          </a:xfrm>
          <a:prstGeom prst="rect">
            <a:avLst/>
          </a:prstGeom>
        </p:spPr>
      </p:pic>
      <p:pic>
        <p:nvPicPr>
          <p:cNvPr id="6" name="Picture 5">
            <a:extLst>
              <a:ext uri="{FF2B5EF4-FFF2-40B4-BE49-F238E27FC236}">
                <a16:creationId xmlns:a16="http://schemas.microsoft.com/office/drawing/2014/main" id="{B14D3948-6D48-50CA-3147-D700BF1EB868}"/>
              </a:ext>
            </a:extLst>
          </p:cNvPr>
          <p:cNvPicPr>
            <a:picLocks noChangeAspect="1"/>
          </p:cNvPicPr>
          <p:nvPr/>
        </p:nvPicPr>
        <p:blipFill>
          <a:blip r:embed="rId5"/>
          <a:stretch>
            <a:fillRect/>
          </a:stretch>
        </p:blipFill>
        <p:spPr>
          <a:xfrm>
            <a:off x="5915706" y="1462996"/>
            <a:ext cx="2619375" cy="1743075"/>
          </a:xfrm>
          <a:prstGeom prst="rect">
            <a:avLst/>
          </a:prstGeom>
        </p:spPr>
      </p:pic>
      <p:pic>
        <p:nvPicPr>
          <p:cNvPr id="7" name="Picture 6">
            <a:extLst>
              <a:ext uri="{FF2B5EF4-FFF2-40B4-BE49-F238E27FC236}">
                <a16:creationId xmlns:a16="http://schemas.microsoft.com/office/drawing/2014/main" id="{F601F463-F866-8B95-8DFE-64E47EC49E5D}"/>
              </a:ext>
            </a:extLst>
          </p:cNvPr>
          <p:cNvPicPr>
            <a:picLocks noChangeAspect="1"/>
          </p:cNvPicPr>
          <p:nvPr/>
        </p:nvPicPr>
        <p:blipFill>
          <a:blip r:embed="rId6"/>
          <a:stretch>
            <a:fillRect/>
          </a:stretch>
        </p:blipFill>
        <p:spPr>
          <a:xfrm>
            <a:off x="8535081" y="1462995"/>
            <a:ext cx="2619375" cy="1743075"/>
          </a:xfrm>
          <a:prstGeom prst="rect">
            <a:avLst/>
          </a:prstGeom>
        </p:spPr>
      </p:pic>
      <p:pic>
        <p:nvPicPr>
          <p:cNvPr id="8" name="Picture 7">
            <a:extLst>
              <a:ext uri="{FF2B5EF4-FFF2-40B4-BE49-F238E27FC236}">
                <a16:creationId xmlns:a16="http://schemas.microsoft.com/office/drawing/2014/main" id="{10F520B7-8EDE-568C-E464-470C29D0DD64}"/>
              </a:ext>
            </a:extLst>
          </p:cNvPr>
          <p:cNvPicPr>
            <a:picLocks noChangeAspect="1"/>
          </p:cNvPicPr>
          <p:nvPr/>
        </p:nvPicPr>
        <p:blipFill>
          <a:blip r:embed="rId7"/>
          <a:stretch>
            <a:fillRect/>
          </a:stretch>
        </p:blipFill>
        <p:spPr>
          <a:xfrm>
            <a:off x="838200" y="1462996"/>
            <a:ext cx="2619375" cy="1743075"/>
          </a:xfrm>
          <a:prstGeom prst="rect">
            <a:avLst/>
          </a:prstGeom>
        </p:spPr>
      </p:pic>
      <p:pic>
        <p:nvPicPr>
          <p:cNvPr id="9" name="Picture 8">
            <a:extLst>
              <a:ext uri="{FF2B5EF4-FFF2-40B4-BE49-F238E27FC236}">
                <a16:creationId xmlns:a16="http://schemas.microsoft.com/office/drawing/2014/main" id="{AED76D4D-C8DA-3B3E-1798-4841C55ED55F}"/>
              </a:ext>
            </a:extLst>
          </p:cNvPr>
          <p:cNvPicPr>
            <a:picLocks noChangeAspect="1"/>
          </p:cNvPicPr>
          <p:nvPr/>
        </p:nvPicPr>
        <p:blipFill>
          <a:blip r:embed="rId8"/>
          <a:stretch>
            <a:fillRect/>
          </a:stretch>
        </p:blipFill>
        <p:spPr>
          <a:xfrm>
            <a:off x="6015378" y="3083968"/>
            <a:ext cx="2619375" cy="1743075"/>
          </a:xfrm>
          <a:prstGeom prst="rect">
            <a:avLst/>
          </a:prstGeom>
        </p:spPr>
      </p:pic>
      <p:pic>
        <p:nvPicPr>
          <p:cNvPr id="10" name="Picture 9">
            <a:extLst>
              <a:ext uri="{FF2B5EF4-FFF2-40B4-BE49-F238E27FC236}">
                <a16:creationId xmlns:a16="http://schemas.microsoft.com/office/drawing/2014/main" id="{4CA3B6F6-9E30-EE25-286F-D52E6420726D}"/>
              </a:ext>
            </a:extLst>
          </p:cNvPr>
          <p:cNvPicPr>
            <a:picLocks noChangeAspect="1"/>
          </p:cNvPicPr>
          <p:nvPr/>
        </p:nvPicPr>
        <p:blipFill>
          <a:blip r:embed="rId9"/>
          <a:stretch>
            <a:fillRect/>
          </a:stretch>
        </p:blipFill>
        <p:spPr>
          <a:xfrm>
            <a:off x="847044" y="3206070"/>
            <a:ext cx="2838450" cy="1609725"/>
          </a:xfrm>
          <a:prstGeom prst="rect">
            <a:avLst/>
          </a:prstGeom>
        </p:spPr>
      </p:pic>
      <p:pic>
        <p:nvPicPr>
          <p:cNvPr id="13" name="Picture 12">
            <a:extLst>
              <a:ext uri="{FF2B5EF4-FFF2-40B4-BE49-F238E27FC236}">
                <a16:creationId xmlns:a16="http://schemas.microsoft.com/office/drawing/2014/main" id="{5E8F2ED9-BAF7-B7A3-21BC-B18BB90ED8A8}"/>
              </a:ext>
            </a:extLst>
          </p:cNvPr>
          <p:cNvPicPr>
            <a:picLocks noChangeAspect="1"/>
          </p:cNvPicPr>
          <p:nvPr/>
        </p:nvPicPr>
        <p:blipFill>
          <a:blip r:embed="rId10"/>
          <a:stretch>
            <a:fillRect/>
          </a:stretch>
        </p:blipFill>
        <p:spPr>
          <a:xfrm>
            <a:off x="8543925" y="3072720"/>
            <a:ext cx="2619375" cy="1743075"/>
          </a:xfrm>
          <a:prstGeom prst="rect">
            <a:avLst/>
          </a:prstGeom>
        </p:spPr>
      </p:pic>
      <p:pic>
        <p:nvPicPr>
          <p:cNvPr id="14" name="Picture 13">
            <a:extLst>
              <a:ext uri="{FF2B5EF4-FFF2-40B4-BE49-F238E27FC236}">
                <a16:creationId xmlns:a16="http://schemas.microsoft.com/office/drawing/2014/main" id="{B83F16C9-AB8B-C610-58DB-A89A1487C9D2}"/>
              </a:ext>
            </a:extLst>
          </p:cNvPr>
          <p:cNvPicPr>
            <a:picLocks noChangeAspect="1"/>
          </p:cNvPicPr>
          <p:nvPr/>
        </p:nvPicPr>
        <p:blipFill>
          <a:blip r:embed="rId11"/>
          <a:stretch>
            <a:fillRect/>
          </a:stretch>
        </p:blipFill>
        <p:spPr>
          <a:xfrm>
            <a:off x="3681072" y="3083968"/>
            <a:ext cx="2619375" cy="1743075"/>
          </a:xfrm>
          <a:prstGeom prst="rect">
            <a:avLst/>
          </a:prstGeom>
        </p:spPr>
      </p:pic>
      <p:pic>
        <p:nvPicPr>
          <p:cNvPr id="16" name="Picture 15">
            <a:extLst>
              <a:ext uri="{FF2B5EF4-FFF2-40B4-BE49-F238E27FC236}">
                <a16:creationId xmlns:a16="http://schemas.microsoft.com/office/drawing/2014/main" id="{C9C168D3-E270-3750-5835-7B119D1752F1}"/>
              </a:ext>
            </a:extLst>
          </p:cNvPr>
          <p:cNvPicPr>
            <a:picLocks noChangeAspect="1"/>
          </p:cNvPicPr>
          <p:nvPr/>
        </p:nvPicPr>
        <p:blipFill>
          <a:blip r:embed="rId12"/>
          <a:stretch>
            <a:fillRect/>
          </a:stretch>
        </p:blipFill>
        <p:spPr>
          <a:xfrm>
            <a:off x="4479642" y="4827043"/>
            <a:ext cx="3086100" cy="1485900"/>
          </a:xfrm>
          <a:prstGeom prst="rect">
            <a:avLst/>
          </a:prstGeom>
        </p:spPr>
      </p:pic>
      <p:pic>
        <p:nvPicPr>
          <p:cNvPr id="17" name="Picture 16">
            <a:extLst>
              <a:ext uri="{FF2B5EF4-FFF2-40B4-BE49-F238E27FC236}">
                <a16:creationId xmlns:a16="http://schemas.microsoft.com/office/drawing/2014/main" id="{F0C70776-4BCE-E3F4-2F3F-9584B50A7531}"/>
              </a:ext>
            </a:extLst>
          </p:cNvPr>
          <p:cNvPicPr>
            <a:picLocks noChangeAspect="1"/>
          </p:cNvPicPr>
          <p:nvPr/>
        </p:nvPicPr>
        <p:blipFill>
          <a:blip r:embed="rId13"/>
          <a:stretch>
            <a:fillRect/>
          </a:stretch>
        </p:blipFill>
        <p:spPr>
          <a:xfrm>
            <a:off x="7565742" y="4748306"/>
            <a:ext cx="2933700" cy="1562100"/>
          </a:xfrm>
          <a:prstGeom prst="rect">
            <a:avLst/>
          </a:prstGeom>
        </p:spPr>
      </p:pic>
    </p:spTree>
    <p:extLst>
      <p:ext uri="{BB962C8B-B14F-4D97-AF65-F5344CB8AC3E}">
        <p14:creationId xmlns:p14="http://schemas.microsoft.com/office/powerpoint/2010/main" val="1587339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E9B3B-DAF4-B654-031D-23EE2786D098}"/>
              </a:ext>
            </a:extLst>
          </p:cNvPr>
          <p:cNvSpPr>
            <a:spLocks noGrp="1"/>
          </p:cNvSpPr>
          <p:nvPr>
            <p:ph type="title"/>
          </p:nvPr>
        </p:nvSpPr>
        <p:spPr/>
        <p:txBody>
          <a:bodyPr/>
          <a:lstStyle/>
          <a:p>
            <a:r>
              <a:rPr lang="en-GB" dirty="0"/>
              <a:t>Ongoing audit cycle</a:t>
            </a:r>
          </a:p>
        </p:txBody>
      </p:sp>
      <p:graphicFrame>
        <p:nvGraphicFramePr>
          <p:cNvPr id="4" name="Diagram 3">
            <a:extLst>
              <a:ext uri="{FF2B5EF4-FFF2-40B4-BE49-F238E27FC236}">
                <a16:creationId xmlns:a16="http://schemas.microsoft.com/office/drawing/2014/main" id="{5DDD2A02-B641-D858-756F-EA49F34C2897}"/>
              </a:ext>
            </a:extLst>
          </p:cNvPr>
          <p:cNvGraphicFramePr/>
          <p:nvPr>
            <p:extLst>
              <p:ext uri="{D42A27DB-BD31-4B8C-83A1-F6EECF244321}">
                <p14:modId xmlns:p14="http://schemas.microsoft.com/office/powerpoint/2010/main" val="1089493246"/>
              </p:ext>
            </p:extLst>
          </p:nvPr>
        </p:nvGraphicFramePr>
        <p:xfrm>
          <a:off x="1653874" y="1397479"/>
          <a:ext cx="9699926" cy="5328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3601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1A493-5C69-B58D-FE0E-46927A945C60}"/>
              </a:ext>
            </a:extLst>
          </p:cNvPr>
          <p:cNvSpPr>
            <a:spLocks noGrp="1"/>
          </p:cNvSpPr>
          <p:nvPr>
            <p:ph type="title"/>
          </p:nvPr>
        </p:nvSpPr>
        <p:spPr/>
        <p:txBody>
          <a:bodyPr/>
          <a:lstStyle/>
          <a:p>
            <a:r>
              <a:rPr lang="en-GB" dirty="0"/>
              <a:t>Spoiler alert…</a:t>
            </a:r>
          </a:p>
        </p:txBody>
      </p:sp>
      <p:pic>
        <p:nvPicPr>
          <p:cNvPr id="4" name="Content Placeholder 3">
            <a:extLst>
              <a:ext uri="{FF2B5EF4-FFF2-40B4-BE49-F238E27FC236}">
                <a16:creationId xmlns:a16="http://schemas.microsoft.com/office/drawing/2014/main" id="{944BBC55-F2DF-D3E0-377B-D4AB4BC382C8}"/>
              </a:ext>
            </a:extLst>
          </p:cNvPr>
          <p:cNvPicPr>
            <a:picLocks noGrp="1" noChangeAspect="1"/>
          </p:cNvPicPr>
          <p:nvPr>
            <p:ph idx="1"/>
          </p:nvPr>
        </p:nvPicPr>
        <p:blipFill>
          <a:blip r:embed="rId3"/>
          <a:stretch>
            <a:fillRect/>
          </a:stretch>
        </p:blipFill>
        <p:spPr>
          <a:xfrm>
            <a:off x="3920331" y="1690688"/>
            <a:ext cx="4351338" cy="4351338"/>
          </a:xfrm>
          <a:prstGeom prst="rect">
            <a:avLst/>
          </a:prstGeom>
        </p:spPr>
      </p:pic>
    </p:spTree>
    <p:extLst>
      <p:ext uri="{BB962C8B-B14F-4D97-AF65-F5344CB8AC3E}">
        <p14:creationId xmlns:p14="http://schemas.microsoft.com/office/powerpoint/2010/main" val="237712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5EFE4-AD99-1F79-4882-1D5D5CC4517D}"/>
              </a:ext>
            </a:extLst>
          </p:cNvPr>
          <p:cNvSpPr>
            <a:spLocks noGrp="1"/>
          </p:cNvSpPr>
          <p:nvPr>
            <p:ph type="title"/>
          </p:nvPr>
        </p:nvSpPr>
        <p:spPr/>
        <p:txBody>
          <a:bodyPr/>
          <a:lstStyle/>
          <a:p>
            <a:r>
              <a:rPr lang="en-GB" dirty="0"/>
              <a:t>The Results (Interventions)</a:t>
            </a:r>
          </a:p>
        </p:txBody>
      </p:sp>
      <p:graphicFrame>
        <p:nvGraphicFramePr>
          <p:cNvPr id="6" name="Content Placeholder 5">
            <a:extLst>
              <a:ext uri="{FF2B5EF4-FFF2-40B4-BE49-F238E27FC236}">
                <a16:creationId xmlns:a16="http://schemas.microsoft.com/office/drawing/2014/main" id="{F0401363-01C4-7988-E249-1230BFC8B062}"/>
              </a:ext>
            </a:extLst>
          </p:cNvPr>
          <p:cNvGraphicFramePr>
            <a:graphicFrameLocks noGrp="1"/>
          </p:cNvGraphicFramePr>
          <p:nvPr>
            <p:ph idx="1"/>
            <p:extLst>
              <p:ext uri="{D42A27DB-BD31-4B8C-83A1-F6EECF244321}">
                <p14:modId xmlns:p14="http://schemas.microsoft.com/office/powerpoint/2010/main" val="2972820827"/>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27584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2809E-C53F-0F9C-E4C6-F10630465B18}"/>
              </a:ext>
            </a:extLst>
          </p:cNvPr>
          <p:cNvSpPr>
            <a:spLocks noGrp="1"/>
          </p:cNvSpPr>
          <p:nvPr>
            <p:ph type="title"/>
          </p:nvPr>
        </p:nvSpPr>
        <p:spPr/>
        <p:txBody>
          <a:bodyPr/>
          <a:lstStyle/>
          <a:p>
            <a:r>
              <a:rPr lang="en-GB" dirty="0"/>
              <a:t>The Results (Patient Outcomes)</a:t>
            </a:r>
          </a:p>
        </p:txBody>
      </p:sp>
      <p:graphicFrame>
        <p:nvGraphicFramePr>
          <p:cNvPr id="6" name="Content Placeholder 5">
            <a:extLst>
              <a:ext uri="{FF2B5EF4-FFF2-40B4-BE49-F238E27FC236}">
                <a16:creationId xmlns:a16="http://schemas.microsoft.com/office/drawing/2014/main" id="{9C874B3E-387E-6A56-8EAA-15A2F54D4FCF}"/>
              </a:ext>
            </a:extLst>
          </p:cNvPr>
          <p:cNvGraphicFramePr>
            <a:graphicFrameLocks noGrp="1"/>
          </p:cNvGraphicFramePr>
          <p:nvPr>
            <p:ph idx="1"/>
            <p:extLst>
              <p:ext uri="{D42A27DB-BD31-4B8C-83A1-F6EECF244321}">
                <p14:modId xmlns:p14="http://schemas.microsoft.com/office/powerpoint/2010/main" val="2032619671"/>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7" name="Star: 5 Points 6">
            <a:extLst>
              <a:ext uri="{FF2B5EF4-FFF2-40B4-BE49-F238E27FC236}">
                <a16:creationId xmlns:a16="http://schemas.microsoft.com/office/drawing/2014/main" id="{5C128E39-C7F7-F74B-C0E8-B1F847467AFD}"/>
              </a:ext>
            </a:extLst>
          </p:cNvPr>
          <p:cNvSpPr/>
          <p:nvPr/>
        </p:nvSpPr>
        <p:spPr>
          <a:xfrm>
            <a:off x="2986087" y="4595812"/>
            <a:ext cx="1257300" cy="1171575"/>
          </a:xfrm>
          <a:prstGeom prst="star5">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FC26C46F-4F1B-F70E-E635-A5FE02E0F198}"/>
              </a:ext>
            </a:extLst>
          </p:cNvPr>
          <p:cNvSpPr/>
          <p:nvPr/>
        </p:nvSpPr>
        <p:spPr>
          <a:xfrm>
            <a:off x="6302064" y="4595811"/>
            <a:ext cx="1257300" cy="1171575"/>
          </a:xfrm>
          <a:prstGeom prst="star5">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2937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36171-B6B3-B5F0-6C4D-93968410733E}"/>
              </a:ext>
            </a:extLst>
          </p:cNvPr>
          <p:cNvSpPr>
            <a:spLocks noGrp="1"/>
          </p:cNvSpPr>
          <p:nvPr>
            <p:ph type="title"/>
          </p:nvPr>
        </p:nvSpPr>
        <p:spPr/>
        <p:txBody>
          <a:bodyPr/>
          <a:lstStyle/>
          <a:p>
            <a:r>
              <a:rPr lang="en-GB" dirty="0"/>
              <a:t>Case Study</a:t>
            </a:r>
          </a:p>
        </p:txBody>
      </p:sp>
      <p:sp>
        <p:nvSpPr>
          <p:cNvPr id="3" name="Content Placeholder 2">
            <a:extLst>
              <a:ext uri="{FF2B5EF4-FFF2-40B4-BE49-F238E27FC236}">
                <a16:creationId xmlns:a16="http://schemas.microsoft.com/office/drawing/2014/main" id="{B36DBF95-5D03-26EA-3C5A-0613166015B8}"/>
              </a:ext>
            </a:extLst>
          </p:cNvPr>
          <p:cNvSpPr>
            <a:spLocks noGrp="1"/>
          </p:cNvSpPr>
          <p:nvPr>
            <p:ph idx="1"/>
          </p:nvPr>
        </p:nvSpPr>
        <p:spPr>
          <a:xfrm>
            <a:off x="838199" y="1825625"/>
            <a:ext cx="6142464" cy="4452512"/>
          </a:xfrm>
        </p:spPr>
        <p:txBody>
          <a:bodyPr>
            <a:normAutofit fontScale="62500" lnSpcReduction="20000"/>
          </a:bodyPr>
          <a:lstStyle/>
          <a:p>
            <a:r>
              <a:rPr lang="en-GB" dirty="0"/>
              <a:t>52M fall from mountain bike</a:t>
            </a:r>
          </a:p>
          <a:p>
            <a:r>
              <a:rPr lang="en-GB" dirty="0"/>
              <a:t>Triaged as ‘Trauma P2’&gt; Consultant assessment on arrival to ED. Noted to have surgical emphysema L chest.</a:t>
            </a:r>
          </a:p>
          <a:p>
            <a:r>
              <a:rPr lang="en-GB" dirty="0"/>
              <a:t>Trauma CT: 4 L sided rib fractures. Moderate PTX.</a:t>
            </a:r>
          </a:p>
          <a:p>
            <a:r>
              <a:rPr lang="en-GB" dirty="0"/>
              <a:t>CIS 17</a:t>
            </a:r>
          </a:p>
          <a:p>
            <a:r>
              <a:rPr lang="en-GB" dirty="0"/>
              <a:t>Morphine / APT referral. Trauma icon applied in ED</a:t>
            </a:r>
          </a:p>
          <a:p>
            <a:r>
              <a:rPr lang="en-GB" dirty="0"/>
              <a:t>Chest drain inserted</a:t>
            </a:r>
          </a:p>
          <a:p>
            <a:r>
              <a:rPr lang="en-GB" dirty="0"/>
              <a:t>Transferred to surgical ward</a:t>
            </a:r>
          </a:p>
          <a:p>
            <a:r>
              <a:rPr lang="en-GB" dirty="0"/>
              <a:t>Seen same day by chest physio and APT</a:t>
            </a:r>
          </a:p>
          <a:p>
            <a:r>
              <a:rPr lang="en-GB" dirty="0"/>
              <a:t>Early mobilisation, incentive spirometry, ACBT, Supported cough.</a:t>
            </a:r>
          </a:p>
          <a:p>
            <a:r>
              <a:rPr lang="en-GB" dirty="0"/>
              <a:t>Referred to </a:t>
            </a:r>
            <a:r>
              <a:rPr lang="en-GB" dirty="0" err="1"/>
              <a:t>DayOne</a:t>
            </a:r>
            <a:r>
              <a:rPr lang="en-GB" dirty="0"/>
              <a:t> Trauma Charity</a:t>
            </a:r>
          </a:p>
          <a:p>
            <a:r>
              <a:rPr lang="en-GB" dirty="0"/>
              <a:t>Discharged day 3 with OP follow up in </a:t>
            </a:r>
            <a:r>
              <a:rPr lang="en-GB" dirty="0" err="1"/>
              <a:t>thoracics</a:t>
            </a:r>
            <a:r>
              <a:rPr lang="en-GB" dirty="0"/>
              <a:t> clinic.</a:t>
            </a:r>
          </a:p>
        </p:txBody>
      </p:sp>
      <p:pic>
        <p:nvPicPr>
          <p:cNvPr id="4" name="Picture 3">
            <a:extLst>
              <a:ext uri="{FF2B5EF4-FFF2-40B4-BE49-F238E27FC236}">
                <a16:creationId xmlns:a16="http://schemas.microsoft.com/office/drawing/2014/main" id="{BCAAD730-FD71-A085-EC04-E93C2F32EABB}"/>
              </a:ext>
            </a:extLst>
          </p:cNvPr>
          <p:cNvPicPr>
            <a:picLocks noChangeAspect="1"/>
          </p:cNvPicPr>
          <p:nvPr/>
        </p:nvPicPr>
        <p:blipFill rotWithShape="1">
          <a:blip r:embed="rId3"/>
          <a:srcRect l="5946" t="18331" r="10823" b="12614"/>
          <a:stretch/>
        </p:blipFill>
        <p:spPr>
          <a:xfrm>
            <a:off x="7058722" y="1825625"/>
            <a:ext cx="4610106" cy="3824869"/>
          </a:xfrm>
          <a:prstGeom prst="rect">
            <a:avLst/>
          </a:prstGeom>
        </p:spPr>
      </p:pic>
    </p:spTree>
    <p:extLst>
      <p:ext uri="{BB962C8B-B14F-4D97-AF65-F5344CB8AC3E}">
        <p14:creationId xmlns:p14="http://schemas.microsoft.com/office/powerpoint/2010/main" val="928547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F3CB4-5F79-21CB-F4AB-1709D2ACE0AF}"/>
              </a:ext>
            </a:extLst>
          </p:cNvPr>
          <p:cNvSpPr>
            <a:spLocks noGrp="1"/>
          </p:cNvSpPr>
          <p:nvPr>
            <p:ph type="title"/>
          </p:nvPr>
        </p:nvSpPr>
        <p:spPr/>
        <p:txBody>
          <a:bodyPr/>
          <a:lstStyle/>
          <a:p>
            <a:r>
              <a:rPr lang="en-GB" dirty="0"/>
              <a:t>Areas for future development</a:t>
            </a:r>
          </a:p>
        </p:txBody>
      </p:sp>
      <p:sp>
        <p:nvSpPr>
          <p:cNvPr id="3" name="Content Placeholder 2">
            <a:extLst>
              <a:ext uri="{FF2B5EF4-FFF2-40B4-BE49-F238E27FC236}">
                <a16:creationId xmlns:a16="http://schemas.microsoft.com/office/drawing/2014/main" id="{8865FBAD-428F-B1C7-632D-9C76B7FDC734}"/>
              </a:ext>
            </a:extLst>
          </p:cNvPr>
          <p:cNvSpPr>
            <a:spLocks noGrp="1"/>
          </p:cNvSpPr>
          <p:nvPr>
            <p:ph idx="1"/>
          </p:nvPr>
        </p:nvSpPr>
        <p:spPr/>
        <p:txBody>
          <a:bodyPr>
            <a:normAutofit/>
          </a:bodyPr>
          <a:lstStyle/>
          <a:p>
            <a:r>
              <a:rPr lang="en-GB" dirty="0"/>
              <a:t>Review analgesic strategy ? Regional blocks- ESPB / SAPB</a:t>
            </a:r>
          </a:p>
          <a:p>
            <a:r>
              <a:rPr lang="en-GB" dirty="0"/>
              <a:t>‘Dynamic’ Pain Scoring</a:t>
            </a:r>
          </a:p>
          <a:p>
            <a:r>
              <a:rPr lang="en-GB" dirty="0"/>
              <a:t>Early mobilisation on the ward: empowering nursing staff</a:t>
            </a:r>
          </a:p>
          <a:p>
            <a:r>
              <a:rPr lang="en-GB" dirty="0"/>
              <a:t>Explore use of ‘Virtual Ward’ for patients with CIS 12-15</a:t>
            </a:r>
          </a:p>
          <a:p>
            <a:r>
              <a:rPr lang="en-GB" dirty="0"/>
              <a:t>Amend the RP checklist to include signposting to </a:t>
            </a:r>
            <a:r>
              <a:rPr lang="en-GB" dirty="0" err="1"/>
              <a:t>DayOne</a:t>
            </a:r>
            <a:r>
              <a:rPr lang="en-GB" dirty="0"/>
              <a:t> Trauma Charity.</a:t>
            </a:r>
          </a:p>
          <a:p>
            <a:r>
              <a:rPr lang="en-GB" dirty="0"/>
              <a:t>Explore role for community MSK therapy follow up after discharge.</a:t>
            </a:r>
          </a:p>
        </p:txBody>
      </p:sp>
    </p:spTree>
    <p:extLst>
      <p:ext uri="{BB962C8B-B14F-4D97-AF65-F5344CB8AC3E}">
        <p14:creationId xmlns:p14="http://schemas.microsoft.com/office/powerpoint/2010/main" val="12211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BFEE5-2EDD-C569-F4AD-A9E34B0D65F6}"/>
              </a:ext>
            </a:extLst>
          </p:cNvPr>
          <p:cNvSpPr>
            <a:spLocks noGrp="1"/>
          </p:cNvSpPr>
          <p:nvPr>
            <p:ph type="title"/>
          </p:nvPr>
        </p:nvSpPr>
        <p:spPr/>
        <p:txBody>
          <a:bodyPr/>
          <a:lstStyle/>
          <a:p>
            <a:r>
              <a:rPr lang="en-GB" dirty="0"/>
              <a:t>Conclusion</a:t>
            </a:r>
          </a:p>
        </p:txBody>
      </p:sp>
      <p:pic>
        <p:nvPicPr>
          <p:cNvPr id="7" name="Picture 6">
            <a:extLst>
              <a:ext uri="{FF2B5EF4-FFF2-40B4-BE49-F238E27FC236}">
                <a16:creationId xmlns:a16="http://schemas.microsoft.com/office/drawing/2014/main" id="{65ABF859-2CCE-B405-5ECA-D5D8C5A5F2C5}"/>
              </a:ext>
            </a:extLst>
          </p:cNvPr>
          <p:cNvPicPr>
            <a:picLocks noChangeAspect="1"/>
          </p:cNvPicPr>
          <p:nvPr/>
        </p:nvPicPr>
        <p:blipFill>
          <a:blip r:embed="rId3"/>
          <a:stretch>
            <a:fillRect/>
          </a:stretch>
        </p:blipFill>
        <p:spPr>
          <a:xfrm>
            <a:off x="3029584" y="1701482"/>
            <a:ext cx="6132831" cy="4599623"/>
          </a:xfrm>
          <a:prstGeom prst="rect">
            <a:avLst/>
          </a:prstGeom>
        </p:spPr>
      </p:pic>
    </p:spTree>
    <p:extLst>
      <p:ext uri="{BB962C8B-B14F-4D97-AF65-F5344CB8AC3E}">
        <p14:creationId xmlns:p14="http://schemas.microsoft.com/office/powerpoint/2010/main" val="1070778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4DFB19-2286-C956-7DDC-5BDA839876AF}"/>
              </a:ext>
            </a:extLst>
          </p:cNvPr>
          <p:cNvSpPr>
            <a:spLocks noGrp="1"/>
          </p:cNvSpPr>
          <p:nvPr>
            <p:ph type="title"/>
          </p:nvPr>
        </p:nvSpPr>
        <p:spPr>
          <a:xfrm>
            <a:off x="838200" y="1200073"/>
            <a:ext cx="10515600" cy="2852737"/>
          </a:xfrm>
        </p:spPr>
        <p:txBody>
          <a:bodyPr/>
          <a:lstStyle/>
          <a:p>
            <a:r>
              <a:rPr lang="en-GB" dirty="0"/>
              <a:t>Questions?</a:t>
            </a:r>
          </a:p>
        </p:txBody>
      </p:sp>
      <p:sp>
        <p:nvSpPr>
          <p:cNvPr id="5" name="Text Placeholder 4">
            <a:extLst>
              <a:ext uri="{FF2B5EF4-FFF2-40B4-BE49-F238E27FC236}">
                <a16:creationId xmlns:a16="http://schemas.microsoft.com/office/drawing/2014/main" id="{248D84FD-262E-D5B0-D410-D4EC6A5BDE04}"/>
              </a:ext>
            </a:extLst>
          </p:cNvPr>
          <p:cNvSpPr>
            <a:spLocks noGrp="1"/>
          </p:cNvSpPr>
          <p:nvPr>
            <p:ph type="body" idx="1"/>
          </p:nvPr>
        </p:nvSpPr>
        <p:spPr>
          <a:xfrm>
            <a:off x="838200" y="4157740"/>
            <a:ext cx="10515600" cy="1500187"/>
          </a:xfrm>
        </p:spPr>
        <p:txBody>
          <a:bodyPr>
            <a:normAutofit/>
          </a:bodyPr>
          <a:lstStyle/>
          <a:p>
            <a:r>
              <a:rPr lang="en-GB" dirty="0">
                <a:solidFill>
                  <a:schemeClr val="tx1">
                    <a:lumMod val="50000"/>
                    <a:lumOff val="50000"/>
                  </a:schemeClr>
                </a:solidFill>
                <a:hlinkClick r:id="rId2">
                  <a:extLst>
                    <a:ext uri="{A12FA001-AC4F-418D-AE19-62706E023703}">
                      <ahyp:hlinkClr xmlns:ahyp="http://schemas.microsoft.com/office/drawing/2018/hyperlinkcolor" val="tx"/>
                    </a:ext>
                  </a:extLst>
                </a:hlinkClick>
              </a:rPr>
              <a:t>Alexandra.Danecki@nhs.net</a:t>
            </a:r>
            <a:endParaRPr lang="en-GB" dirty="0">
              <a:solidFill>
                <a:schemeClr val="tx1">
                  <a:lumMod val="50000"/>
                  <a:lumOff val="50000"/>
                </a:schemeClr>
              </a:solidFill>
            </a:endParaRPr>
          </a:p>
          <a:p>
            <a:r>
              <a:rPr lang="en-GB" dirty="0">
                <a:solidFill>
                  <a:schemeClr val="tx1">
                    <a:lumMod val="50000"/>
                    <a:lumOff val="50000"/>
                  </a:schemeClr>
                </a:solidFill>
              </a:rPr>
              <a:t>@AlexDanecki</a:t>
            </a:r>
          </a:p>
          <a:p>
            <a:r>
              <a:rPr lang="en-GB" dirty="0">
                <a:solidFill>
                  <a:schemeClr val="tx1">
                    <a:lumMod val="50000"/>
                    <a:lumOff val="50000"/>
                  </a:schemeClr>
                </a:solidFill>
                <a:hlinkClick r:id="rId3">
                  <a:extLst>
                    <a:ext uri="{A12FA001-AC4F-418D-AE19-62706E023703}">
                      <ahyp:hlinkClr xmlns:ahyp="http://schemas.microsoft.com/office/drawing/2018/hyperlinkcolor" val="tx"/>
                    </a:ext>
                  </a:extLst>
                </a:hlinkClick>
              </a:rPr>
              <a:t>Lewis.Woodhouse@nhs.net</a:t>
            </a:r>
            <a:endParaRPr lang="en-GB" dirty="0">
              <a:solidFill>
                <a:schemeClr val="tx1">
                  <a:lumMod val="50000"/>
                  <a:lumOff val="50000"/>
                </a:schemeClr>
              </a:solidFill>
            </a:endParaRPr>
          </a:p>
          <a:p>
            <a:endParaRPr lang="en-GB" dirty="0"/>
          </a:p>
        </p:txBody>
      </p:sp>
    </p:spTree>
    <p:extLst>
      <p:ext uri="{BB962C8B-B14F-4D97-AF65-F5344CB8AC3E}">
        <p14:creationId xmlns:p14="http://schemas.microsoft.com/office/powerpoint/2010/main" val="1755583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C0D3-6911-FF54-F31E-D3614A067F1B}"/>
              </a:ext>
            </a:extLst>
          </p:cNvPr>
          <p:cNvSpPr>
            <a:spLocks noGrp="1"/>
          </p:cNvSpPr>
          <p:nvPr>
            <p:ph type="title"/>
          </p:nvPr>
        </p:nvSpPr>
        <p:spPr/>
        <p:txBody>
          <a:bodyPr/>
          <a:lstStyle/>
          <a:p>
            <a:r>
              <a:rPr lang="en-GB" dirty="0"/>
              <a:t>The patient</a:t>
            </a:r>
          </a:p>
        </p:txBody>
      </p:sp>
      <p:pic>
        <p:nvPicPr>
          <p:cNvPr id="5" name="Content Placeholder 4" descr="A x-ray of a person's chest&#10;&#10;Description automatically generated">
            <a:extLst>
              <a:ext uri="{FF2B5EF4-FFF2-40B4-BE49-F238E27FC236}">
                <a16:creationId xmlns:a16="http://schemas.microsoft.com/office/drawing/2014/main" id="{7854EEB5-8659-67F7-23D6-BE02F5AFF5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74680" y="1133598"/>
            <a:ext cx="4279120" cy="5277583"/>
          </a:xfrm>
        </p:spPr>
      </p:pic>
      <p:sp>
        <p:nvSpPr>
          <p:cNvPr id="7" name="TextBox 6">
            <a:extLst>
              <a:ext uri="{FF2B5EF4-FFF2-40B4-BE49-F238E27FC236}">
                <a16:creationId xmlns:a16="http://schemas.microsoft.com/office/drawing/2014/main" id="{7D0C6C67-EBEB-3B74-AD18-EE483EABC8D4}"/>
              </a:ext>
            </a:extLst>
          </p:cNvPr>
          <p:cNvSpPr txBox="1"/>
          <p:nvPr/>
        </p:nvSpPr>
        <p:spPr>
          <a:xfrm>
            <a:off x="838200" y="1690688"/>
            <a:ext cx="6284976" cy="3970318"/>
          </a:xfrm>
          <a:prstGeom prst="rect">
            <a:avLst/>
          </a:prstGeom>
          <a:noFill/>
        </p:spPr>
        <p:txBody>
          <a:bodyPr wrap="square" rtlCol="0">
            <a:spAutoFit/>
          </a:bodyPr>
          <a:lstStyle/>
          <a:p>
            <a:r>
              <a:rPr lang="en-GB" dirty="0"/>
              <a:t>87F.</a:t>
            </a:r>
          </a:p>
          <a:p>
            <a:r>
              <a:rPr lang="en-GB" dirty="0"/>
              <a:t>Fall at home, from standing.</a:t>
            </a:r>
          </a:p>
          <a:p>
            <a:r>
              <a:rPr lang="en-GB" dirty="0"/>
              <a:t>RR 22, sats 94%RA, HR 90 BP 139/88.</a:t>
            </a:r>
          </a:p>
          <a:p>
            <a:r>
              <a:rPr lang="en-GB" dirty="0"/>
              <a:t>Seen by junior in ED, noted to be SOB</a:t>
            </a:r>
          </a:p>
          <a:p>
            <a:r>
              <a:rPr lang="en-GB" dirty="0"/>
              <a:t>CXR: reported as ?rib fractures ?infection</a:t>
            </a:r>
          </a:p>
          <a:p>
            <a:r>
              <a:rPr lang="en-GB" dirty="0"/>
              <a:t>Admitted under the medical team, prescribed Abx</a:t>
            </a:r>
          </a:p>
          <a:p>
            <a:endParaRPr lang="en-GB" dirty="0"/>
          </a:p>
          <a:p>
            <a:r>
              <a:rPr lang="en-GB" dirty="0"/>
              <a:t>Next day had a CT: 5 Rib fractures with flail segment, pulmonary contusions, small haemothorax</a:t>
            </a:r>
          </a:p>
          <a:p>
            <a:endParaRPr lang="en-GB" dirty="0"/>
          </a:p>
          <a:p>
            <a:r>
              <a:rPr lang="en-GB" dirty="0"/>
              <a:t>No therapy or acute pain review. </a:t>
            </a:r>
          </a:p>
          <a:p>
            <a:endParaRPr lang="en-GB" dirty="0"/>
          </a:p>
          <a:p>
            <a:r>
              <a:rPr lang="en-GB" dirty="0"/>
              <a:t>Outcome: secondary pneumonia. LOS 14/7. Persistent restrictive lung disease.</a:t>
            </a:r>
          </a:p>
        </p:txBody>
      </p:sp>
    </p:spTree>
    <p:extLst>
      <p:ext uri="{BB962C8B-B14F-4D97-AF65-F5344CB8AC3E}">
        <p14:creationId xmlns:p14="http://schemas.microsoft.com/office/powerpoint/2010/main" val="3845318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177E0-846C-6980-94FE-A5E05842AEC8}"/>
              </a:ext>
            </a:extLst>
          </p:cNvPr>
          <p:cNvSpPr>
            <a:spLocks noGrp="1"/>
          </p:cNvSpPr>
          <p:nvPr>
            <p:ph type="title"/>
          </p:nvPr>
        </p:nvSpPr>
        <p:spPr/>
        <p:txBody>
          <a:bodyPr/>
          <a:lstStyle/>
          <a:p>
            <a:r>
              <a:rPr lang="en-GB" dirty="0"/>
              <a:t>The baseline audit</a:t>
            </a:r>
          </a:p>
        </p:txBody>
      </p:sp>
      <p:graphicFrame>
        <p:nvGraphicFramePr>
          <p:cNvPr id="4" name="Table 4">
            <a:extLst>
              <a:ext uri="{FF2B5EF4-FFF2-40B4-BE49-F238E27FC236}">
                <a16:creationId xmlns:a16="http://schemas.microsoft.com/office/drawing/2014/main" id="{1721DE04-CE84-D0C9-7213-62983E362A0D}"/>
              </a:ext>
            </a:extLst>
          </p:cNvPr>
          <p:cNvGraphicFramePr>
            <a:graphicFrameLocks noGrp="1"/>
          </p:cNvGraphicFramePr>
          <p:nvPr>
            <p:ph idx="1"/>
            <p:extLst>
              <p:ext uri="{D42A27DB-BD31-4B8C-83A1-F6EECF244321}">
                <p14:modId xmlns:p14="http://schemas.microsoft.com/office/powerpoint/2010/main" val="3713013231"/>
              </p:ext>
            </p:extLst>
          </p:nvPr>
        </p:nvGraphicFramePr>
        <p:xfrm>
          <a:off x="838200" y="1825625"/>
          <a:ext cx="10515600" cy="3708400"/>
        </p:xfrm>
        <a:graphic>
          <a:graphicData uri="http://schemas.openxmlformats.org/drawingml/2006/table">
            <a:tbl>
              <a:tblPr firstRow="1" bandRow="1">
                <a:tableStyleId>{5C22544A-7EE6-4342-B048-85BDC9FD1C3A}</a:tableStyleId>
              </a:tblPr>
              <a:tblGrid>
                <a:gridCol w="7455408">
                  <a:extLst>
                    <a:ext uri="{9D8B030D-6E8A-4147-A177-3AD203B41FA5}">
                      <a16:colId xmlns:a16="http://schemas.microsoft.com/office/drawing/2014/main" val="1454312010"/>
                    </a:ext>
                  </a:extLst>
                </a:gridCol>
                <a:gridCol w="3060192">
                  <a:extLst>
                    <a:ext uri="{9D8B030D-6E8A-4147-A177-3AD203B41FA5}">
                      <a16:colId xmlns:a16="http://schemas.microsoft.com/office/drawing/2014/main" val="3168024291"/>
                    </a:ext>
                  </a:extLst>
                </a:gridCol>
              </a:tblGrid>
              <a:tr h="370840">
                <a:tc>
                  <a:txBody>
                    <a:bodyPr/>
                    <a:lstStyle/>
                    <a:p>
                      <a:r>
                        <a:rPr lang="en-GB" dirty="0"/>
                        <a:t>October 2019-December 2019</a:t>
                      </a:r>
                    </a:p>
                  </a:txBody>
                  <a:tcPr/>
                </a:tc>
                <a:tc>
                  <a:txBody>
                    <a:bodyPr/>
                    <a:lstStyle/>
                    <a:p>
                      <a:endParaRPr lang="en-GB"/>
                    </a:p>
                  </a:txBody>
                  <a:tcPr/>
                </a:tc>
                <a:extLst>
                  <a:ext uri="{0D108BD9-81ED-4DB2-BD59-A6C34878D82A}">
                    <a16:rowId xmlns:a16="http://schemas.microsoft.com/office/drawing/2014/main" val="1795868795"/>
                  </a:ext>
                </a:extLst>
              </a:tr>
              <a:tr h="370840">
                <a:tc>
                  <a:txBody>
                    <a:bodyPr/>
                    <a:lstStyle/>
                    <a:p>
                      <a:r>
                        <a:rPr lang="en-GB" dirty="0"/>
                        <a:t>CT in the ED</a:t>
                      </a:r>
                    </a:p>
                  </a:txBody>
                  <a:tcPr/>
                </a:tc>
                <a:tc>
                  <a:txBody>
                    <a:bodyPr/>
                    <a:lstStyle/>
                    <a:p>
                      <a:r>
                        <a:rPr lang="en-GB" dirty="0"/>
                        <a:t>72%</a:t>
                      </a:r>
                    </a:p>
                  </a:txBody>
                  <a:tcPr/>
                </a:tc>
                <a:extLst>
                  <a:ext uri="{0D108BD9-81ED-4DB2-BD59-A6C34878D82A}">
                    <a16:rowId xmlns:a16="http://schemas.microsoft.com/office/drawing/2014/main" val="1825189499"/>
                  </a:ext>
                </a:extLst>
              </a:tr>
              <a:tr h="370840">
                <a:tc>
                  <a:txBody>
                    <a:bodyPr/>
                    <a:lstStyle/>
                    <a:p>
                      <a:r>
                        <a:rPr lang="en-GB" dirty="0"/>
                        <a:t>Surgical admission</a:t>
                      </a:r>
                    </a:p>
                  </a:txBody>
                  <a:tcPr/>
                </a:tc>
                <a:tc>
                  <a:txBody>
                    <a:bodyPr/>
                    <a:lstStyle/>
                    <a:p>
                      <a:r>
                        <a:rPr lang="en-GB" dirty="0"/>
                        <a:t>50%</a:t>
                      </a:r>
                    </a:p>
                  </a:txBody>
                  <a:tcPr/>
                </a:tc>
                <a:extLst>
                  <a:ext uri="{0D108BD9-81ED-4DB2-BD59-A6C34878D82A}">
                    <a16:rowId xmlns:a16="http://schemas.microsoft.com/office/drawing/2014/main" val="1743351648"/>
                  </a:ext>
                </a:extLst>
              </a:tr>
              <a:tr h="370840">
                <a:tc>
                  <a:txBody>
                    <a:bodyPr/>
                    <a:lstStyle/>
                    <a:p>
                      <a:r>
                        <a:rPr lang="en-GB" dirty="0"/>
                        <a:t>Medical admission</a:t>
                      </a:r>
                    </a:p>
                  </a:txBody>
                  <a:tcPr/>
                </a:tc>
                <a:tc>
                  <a:txBody>
                    <a:bodyPr/>
                    <a:lstStyle/>
                    <a:p>
                      <a:r>
                        <a:rPr lang="en-GB" dirty="0"/>
                        <a:t>50%</a:t>
                      </a:r>
                    </a:p>
                  </a:txBody>
                  <a:tcPr/>
                </a:tc>
                <a:extLst>
                  <a:ext uri="{0D108BD9-81ED-4DB2-BD59-A6C34878D82A}">
                    <a16:rowId xmlns:a16="http://schemas.microsoft.com/office/drawing/2014/main" val="661410219"/>
                  </a:ext>
                </a:extLst>
              </a:tr>
              <a:tr h="370840">
                <a:tc>
                  <a:txBody>
                    <a:bodyPr/>
                    <a:lstStyle/>
                    <a:p>
                      <a:r>
                        <a:rPr lang="en-GB" dirty="0"/>
                        <a:t>Seen by Therapy Team (overall)</a:t>
                      </a:r>
                    </a:p>
                  </a:txBody>
                  <a:tcPr/>
                </a:tc>
                <a:tc>
                  <a:txBody>
                    <a:bodyPr/>
                    <a:lstStyle/>
                    <a:p>
                      <a:r>
                        <a:rPr lang="en-GB" dirty="0"/>
                        <a:t>44%</a:t>
                      </a:r>
                    </a:p>
                  </a:txBody>
                  <a:tcPr/>
                </a:tc>
                <a:extLst>
                  <a:ext uri="{0D108BD9-81ED-4DB2-BD59-A6C34878D82A}">
                    <a16:rowId xmlns:a16="http://schemas.microsoft.com/office/drawing/2014/main" val="3039454146"/>
                  </a:ext>
                </a:extLst>
              </a:tr>
              <a:tr h="370840">
                <a:tc>
                  <a:txBody>
                    <a:bodyPr/>
                    <a:lstStyle/>
                    <a:p>
                      <a:pPr marL="285750" indent="-285750">
                        <a:buFont typeface="Arial" panose="020B0604020202020204" pitchFamily="34" charset="0"/>
                        <a:buChar char="•"/>
                      </a:pPr>
                      <a:r>
                        <a:rPr lang="en-GB" dirty="0"/>
                        <a:t>Seen by Therapy Team: Surgical admission</a:t>
                      </a:r>
                    </a:p>
                  </a:txBody>
                  <a:tcPr/>
                </a:tc>
                <a:tc>
                  <a:txBody>
                    <a:bodyPr/>
                    <a:lstStyle/>
                    <a:p>
                      <a:r>
                        <a:rPr lang="en-GB" dirty="0"/>
                        <a:t>66%</a:t>
                      </a:r>
                    </a:p>
                  </a:txBody>
                  <a:tcPr/>
                </a:tc>
                <a:extLst>
                  <a:ext uri="{0D108BD9-81ED-4DB2-BD59-A6C34878D82A}">
                    <a16:rowId xmlns:a16="http://schemas.microsoft.com/office/drawing/2014/main" val="456438956"/>
                  </a:ext>
                </a:extLst>
              </a:tr>
              <a:tr h="370840">
                <a:tc>
                  <a:txBody>
                    <a:bodyPr/>
                    <a:lstStyle/>
                    <a:p>
                      <a:pPr marL="285750" indent="-285750">
                        <a:buFont typeface="Arial" panose="020B0604020202020204" pitchFamily="34" charset="0"/>
                        <a:buChar char="•"/>
                      </a:pPr>
                      <a:r>
                        <a:rPr lang="en-GB" dirty="0"/>
                        <a:t>Seen by Therapy Team: Medical admission</a:t>
                      </a:r>
                    </a:p>
                  </a:txBody>
                  <a:tcPr/>
                </a:tc>
                <a:tc>
                  <a:txBody>
                    <a:bodyPr/>
                    <a:lstStyle/>
                    <a:p>
                      <a:r>
                        <a:rPr lang="en-GB" dirty="0"/>
                        <a:t>22%</a:t>
                      </a:r>
                    </a:p>
                  </a:txBody>
                  <a:tcPr/>
                </a:tc>
                <a:extLst>
                  <a:ext uri="{0D108BD9-81ED-4DB2-BD59-A6C34878D82A}">
                    <a16:rowId xmlns:a16="http://schemas.microsoft.com/office/drawing/2014/main" val="1348658183"/>
                  </a:ext>
                </a:extLst>
              </a:tr>
              <a:tr h="370840">
                <a:tc>
                  <a:txBody>
                    <a:bodyPr/>
                    <a:lstStyle/>
                    <a:p>
                      <a:r>
                        <a:rPr lang="en-GB" dirty="0"/>
                        <a:t>Rate of secondary pneumonia</a:t>
                      </a:r>
                    </a:p>
                  </a:txBody>
                  <a:tcPr/>
                </a:tc>
                <a:tc>
                  <a:txBody>
                    <a:bodyPr/>
                    <a:lstStyle/>
                    <a:p>
                      <a:r>
                        <a:rPr lang="en-GB" dirty="0"/>
                        <a:t>27%</a:t>
                      </a:r>
                    </a:p>
                  </a:txBody>
                  <a:tcPr/>
                </a:tc>
                <a:extLst>
                  <a:ext uri="{0D108BD9-81ED-4DB2-BD59-A6C34878D82A}">
                    <a16:rowId xmlns:a16="http://schemas.microsoft.com/office/drawing/2014/main" val="3151624873"/>
                  </a:ext>
                </a:extLst>
              </a:tr>
              <a:tr h="370840">
                <a:tc>
                  <a:txBody>
                    <a:bodyPr/>
                    <a:lstStyle/>
                    <a:p>
                      <a:r>
                        <a:rPr lang="en-GB" dirty="0"/>
                        <a:t>Hospital LOS (mean)</a:t>
                      </a:r>
                    </a:p>
                  </a:txBody>
                  <a:tcPr/>
                </a:tc>
                <a:tc>
                  <a:txBody>
                    <a:bodyPr/>
                    <a:lstStyle/>
                    <a:p>
                      <a:r>
                        <a:rPr lang="en-GB" dirty="0"/>
                        <a:t>10.3 days</a:t>
                      </a:r>
                    </a:p>
                  </a:txBody>
                  <a:tcPr/>
                </a:tc>
                <a:extLst>
                  <a:ext uri="{0D108BD9-81ED-4DB2-BD59-A6C34878D82A}">
                    <a16:rowId xmlns:a16="http://schemas.microsoft.com/office/drawing/2014/main" val="480506326"/>
                  </a:ext>
                </a:extLst>
              </a:tr>
              <a:tr h="370840">
                <a:tc>
                  <a:txBody>
                    <a:bodyPr/>
                    <a:lstStyle/>
                    <a:p>
                      <a:r>
                        <a:rPr lang="en-GB" dirty="0"/>
                        <a:t>Inpatient Mortality</a:t>
                      </a:r>
                    </a:p>
                  </a:txBody>
                  <a:tcPr/>
                </a:tc>
                <a:tc>
                  <a:txBody>
                    <a:bodyPr/>
                    <a:lstStyle/>
                    <a:p>
                      <a:r>
                        <a:rPr lang="en-GB" dirty="0"/>
                        <a:t>5.5%</a:t>
                      </a:r>
                    </a:p>
                  </a:txBody>
                  <a:tcPr/>
                </a:tc>
                <a:extLst>
                  <a:ext uri="{0D108BD9-81ED-4DB2-BD59-A6C34878D82A}">
                    <a16:rowId xmlns:a16="http://schemas.microsoft.com/office/drawing/2014/main" val="3137452406"/>
                  </a:ext>
                </a:extLst>
              </a:tr>
            </a:tbl>
          </a:graphicData>
        </a:graphic>
      </p:graphicFrame>
      <p:sp>
        <p:nvSpPr>
          <p:cNvPr id="5" name="Rectangle: Rounded Corners 4">
            <a:extLst>
              <a:ext uri="{FF2B5EF4-FFF2-40B4-BE49-F238E27FC236}">
                <a16:creationId xmlns:a16="http://schemas.microsoft.com/office/drawing/2014/main" id="{8205E7E3-B8E0-22DC-0C9B-974CCBC5C57D}"/>
              </a:ext>
            </a:extLst>
          </p:cNvPr>
          <p:cNvSpPr/>
          <p:nvPr/>
        </p:nvSpPr>
        <p:spPr>
          <a:xfrm>
            <a:off x="838200" y="4428308"/>
            <a:ext cx="10515600" cy="365761"/>
          </a:xfrm>
          <a:prstGeom prst="roundRect">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CFD4758E-E939-60D6-B8D6-D5D3698E7CD3}"/>
              </a:ext>
            </a:extLst>
          </p:cNvPr>
          <p:cNvSpPr/>
          <p:nvPr/>
        </p:nvSpPr>
        <p:spPr>
          <a:xfrm>
            <a:off x="838200" y="5168264"/>
            <a:ext cx="10515600" cy="365761"/>
          </a:xfrm>
          <a:prstGeom prst="roundRect">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7DADF0CE-82A1-3A4F-BD5E-605714BCBCDA}"/>
              </a:ext>
            </a:extLst>
          </p:cNvPr>
          <p:cNvSpPr/>
          <p:nvPr/>
        </p:nvSpPr>
        <p:spPr>
          <a:xfrm>
            <a:off x="838200" y="4794069"/>
            <a:ext cx="10515600" cy="365761"/>
          </a:xfrm>
          <a:prstGeom prst="roundRect">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249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8689EB3-B36C-A7BB-FC29-8B696A379878}"/>
              </a:ext>
            </a:extLst>
          </p:cNvPr>
          <p:cNvPicPr>
            <a:picLocks noGrp="1" noChangeAspect="1"/>
          </p:cNvPicPr>
          <p:nvPr>
            <p:ph idx="1"/>
          </p:nvPr>
        </p:nvPicPr>
        <p:blipFill>
          <a:blip r:embed="rId3"/>
          <a:stretch>
            <a:fillRect/>
          </a:stretch>
        </p:blipFill>
        <p:spPr>
          <a:xfrm>
            <a:off x="3507105" y="1357884"/>
            <a:ext cx="5177790" cy="4142232"/>
          </a:xfrm>
          <a:prstGeom prst="rect">
            <a:avLst/>
          </a:prstGeom>
        </p:spPr>
      </p:pic>
    </p:spTree>
    <p:extLst>
      <p:ext uri="{BB962C8B-B14F-4D97-AF65-F5344CB8AC3E}">
        <p14:creationId xmlns:p14="http://schemas.microsoft.com/office/powerpoint/2010/main" val="546252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23FCA-1A33-F6B8-9EE1-5A55B393CB1B}"/>
              </a:ext>
            </a:extLst>
          </p:cNvPr>
          <p:cNvSpPr>
            <a:spLocks noGrp="1"/>
          </p:cNvSpPr>
          <p:nvPr>
            <p:ph type="title"/>
          </p:nvPr>
        </p:nvSpPr>
        <p:spPr/>
        <p:txBody>
          <a:bodyPr/>
          <a:lstStyle/>
          <a:p>
            <a:r>
              <a:rPr lang="en-GB" dirty="0"/>
              <a:t>The Quality Improvement Project</a:t>
            </a:r>
          </a:p>
        </p:txBody>
      </p:sp>
      <p:pic>
        <p:nvPicPr>
          <p:cNvPr id="5" name="Content Placeholder 4">
            <a:extLst>
              <a:ext uri="{FF2B5EF4-FFF2-40B4-BE49-F238E27FC236}">
                <a16:creationId xmlns:a16="http://schemas.microsoft.com/office/drawing/2014/main" id="{93384050-CF9F-0A83-788E-65DC263893FA}"/>
              </a:ext>
            </a:extLst>
          </p:cNvPr>
          <p:cNvPicPr>
            <a:picLocks noGrp="1" noChangeAspect="1"/>
          </p:cNvPicPr>
          <p:nvPr>
            <p:ph idx="1"/>
          </p:nvPr>
        </p:nvPicPr>
        <p:blipFill>
          <a:blip r:embed="rId3"/>
          <a:stretch>
            <a:fillRect/>
          </a:stretch>
        </p:blipFill>
        <p:spPr>
          <a:xfrm>
            <a:off x="4134868" y="1464929"/>
            <a:ext cx="3922263" cy="5027946"/>
          </a:xfrm>
          <a:ln>
            <a:solidFill>
              <a:schemeClr val="tx1">
                <a:lumMod val="50000"/>
                <a:lumOff val="50000"/>
              </a:schemeClr>
            </a:solidFill>
          </a:ln>
        </p:spPr>
      </p:pic>
    </p:spTree>
    <p:extLst>
      <p:ext uri="{BB962C8B-B14F-4D97-AF65-F5344CB8AC3E}">
        <p14:creationId xmlns:p14="http://schemas.microsoft.com/office/powerpoint/2010/main" val="671656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912E6-D927-3AFA-17E9-E2F1173E2A6F}"/>
              </a:ext>
            </a:extLst>
          </p:cNvPr>
          <p:cNvSpPr>
            <a:spLocks noGrp="1"/>
          </p:cNvSpPr>
          <p:nvPr>
            <p:ph type="title"/>
          </p:nvPr>
        </p:nvSpPr>
        <p:spPr/>
        <p:txBody>
          <a:bodyPr/>
          <a:lstStyle/>
          <a:p>
            <a:r>
              <a:rPr lang="en-GB" dirty="0"/>
              <a:t>The plan</a:t>
            </a:r>
          </a:p>
        </p:txBody>
      </p:sp>
      <p:sp>
        <p:nvSpPr>
          <p:cNvPr id="3" name="Content Placeholder 2">
            <a:extLst>
              <a:ext uri="{FF2B5EF4-FFF2-40B4-BE49-F238E27FC236}">
                <a16:creationId xmlns:a16="http://schemas.microsoft.com/office/drawing/2014/main" id="{E398AEEB-A26E-3997-F106-79D36F748937}"/>
              </a:ext>
            </a:extLst>
          </p:cNvPr>
          <p:cNvSpPr>
            <a:spLocks noGrp="1"/>
          </p:cNvSpPr>
          <p:nvPr>
            <p:ph idx="1"/>
          </p:nvPr>
        </p:nvSpPr>
        <p:spPr/>
        <p:txBody>
          <a:bodyPr/>
          <a:lstStyle/>
          <a:p>
            <a:r>
              <a:rPr lang="en-GB" dirty="0"/>
              <a:t>To implement an evidence based Blunt Chest Trauma Pathway:</a:t>
            </a:r>
          </a:p>
          <a:p>
            <a:pPr>
              <a:buFont typeface="Wingdings" panose="05000000000000000000" pitchFamily="2" charset="2"/>
              <a:buChar char="Ø"/>
            </a:pPr>
            <a:r>
              <a:rPr lang="en-GB" dirty="0"/>
              <a:t>To improve quality of care through standardisation of practice.</a:t>
            </a:r>
          </a:p>
          <a:p>
            <a:pPr>
              <a:buFont typeface="Wingdings" panose="05000000000000000000" pitchFamily="2" charset="2"/>
              <a:buChar char="Ø"/>
            </a:pPr>
            <a:r>
              <a:rPr lang="en-GB" dirty="0"/>
              <a:t>To identify the patients who would benefit from inpatient treatment.</a:t>
            </a:r>
          </a:p>
          <a:p>
            <a:pPr>
              <a:buFont typeface="Wingdings" panose="05000000000000000000" pitchFamily="2" charset="2"/>
              <a:buChar char="Ø"/>
            </a:pPr>
            <a:r>
              <a:rPr lang="en-GB" dirty="0"/>
              <a:t>To reduce secondary pneumonia and LOS in admitted patients.</a:t>
            </a:r>
          </a:p>
          <a:p>
            <a:pPr marL="0" indent="0">
              <a:buNone/>
            </a:pPr>
            <a:endParaRPr lang="en-GB" dirty="0"/>
          </a:p>
          <a:p>
            <a:pPr>
              <a:buFont typeface="Wingdings" panose="05000000000000000000" pitchFamily="2" charset="2"/>
              <a:buChar char="Ø"/>
            </a:pPr>
            <a:r>
              <a:rPr lang="en-GB" dirty="0">
                <a:solidFill>
                  <a:schemeClr val="tx1">
                    <a:lumMod val="50000"/>
                    <a:lumOff val="50000"/>
                  </a:schemeClr>
                </a:solidFill>
              </a:rPr>
              <a:t>To proactively treat the patients who are discharged to reduce secondary complications and returns to the ED.</a:t>
            </a:r>
          </a:p>
        </p:txBody>
      </p:sp>
    </p:spTree>
    <p:extLst>
      <p:ext uri="{BB962C8B-B14F-4D97-AF65-F5344CB8AC3E}">
        <p14:creationId xmlns:p14="http://schemas.microsoft.com/office/powerpoint/2010/main" val="2011100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4F124-C2A8-9379-B165-03AF2836F24B}"/>
              </a:ext>
            </a:extLst>
          </p:cNvPr>
          <p:cNvSpPr>
            <a:spLocks noGrp="1"/>
          </p:cNvSpPr>
          <p:nvPr>
            <p:ph type="title"/>
          </p:nvPr>
        </p:nvSpPr>
        <p:spPr/>
        <p:txBody>
          <a:bodyPr/>
          <a:lstStyle/>
          <a:p>
            <a:r>
              <a:rPr lang="en-GB" dirty="0"/>
              <a:t>Stakeholders</a:t>
            </a:r>
          </a:p>
        </p:txBody>
      </p:sp>
      <p:graphicFrame>
        <p:nvGraphicFramePr>
          <p:cNvPr id="4" name="Content Placeholder 3">
            <a:extLst>
              <a:ext uri="{FF2B5EF4-FFF2-40B4-BE49-F238E27FC236}">
                <a16:creationId xmlns:a16="http://schemas.microsoft.com/office/drawing/2014/main" id="{C809375F-B50D-8F71-7C88-6E58D72C1BAD}"/>
              </a:ext>
            </a:extLst>
          </p:cNvPr>
          <p:cNvGraphicFramePr>
            <a:graphicFrameLocks noGrp="1"/>
          </p:cNvGraphicFramePr>
          <p:nvPr>
            <p:ph idx="1"/>
            <p:extLst>
              <p:ext uri="{D42A27DB-BD31-4B8C-83A1-F6EECF244321}">
                <p14:modId xmlns:p14="http://schemas.microsoft.com/office/powerpoint/2010/main" val="3233299723"/>
              </p:ext>
            </p:extLst>
          </p:nvPr>
        </p:nvGraphicFramePr>
        <p:xfrm>
          <a:off x="838199" y="1101687"/>
          <a:ext cx="10960865" cy="5519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0162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8E883-1199-7191-ECCA-9D735662BB1C}"/>
              </a:ext>
            </a:extLst>
          </p:cNvPr>
          <p:cNvSpPr>
            <a:spLocks noGrp="1"/>
          </p:cNvSpPr>
          <p:nvPr>
            <p:ph type="title"/>
          </p:nvPr>
        </p:nvSpPr>
        <p:spPr/>
        <p:txBody>
          <a:bodyPr/>
          <a:lstStyle/>
          <a:p>
            <a:r>
              <a:rPr lang="en-GB" dirty="0"/>
              <a:t>The agreed principles</a:t>
            </a:r>
          </a:p>
        </p:txBody>
      </p:sp>
      <p:sp>
        <p:nvSpPr>
          <p:cNvPr id="3" name="Content Placeholder 2">
            <a:extLst>
              <a:ext uri="{FF2B5EF4-FFF2-40B4-BE49-F238E27FC236}">
                <a16:creationId xmlns:a16="http://schemas.microsoft.com/office/drawing/2014/main" id="{BE9BFF7D-D05C-2D0D-081B-BDC744E8B5B3}"/>
              </a:ext>
            </a:extLst>
          </p:cNvPr>
          <p:cNvSpPr>
            <a:spLocks noGrp="1"/>
          </p:cNvSpPr>
          <p:nvPr>
            <p:ph idx="1"/>
          </p:nvPr>
        </p:nvSpPr>
        <p:spPr/>
        <p:txBody>
          <a:bodyPr>
            <a:normAutofit/>
          </a:bodyPr>
          <a:lstStyle/>
          <a:p>
            <a:r>
              <a:rPr lang="en-GB" dirty="0"/>
              <a:t>All adult patients </a:t>
            </a:r>
            <a:r>
              <a:rPr lang="en-GB" u="sng" dirty="0"/>
              <a:t>admitted</a:t>
            </a:r>
            <a:r>
              <a:rPr lang="en-GB" dirty="0"/>
              <a:t> with blunt chest trauma will:</a:t>
            </a:r>
          </a:p>
          <a:p>
            <a:pPr lvl="1"/>
            <a:r>
              <a:rPr lang="en-GB" dirty="0"/>
              <a:t>be managed on a defined Blunt Chest Trauma Pathway</a:t>
            </a:r>
          </a:p>
          <a:p>
            <a:pPr lvl="1"/>
            <a:r>
              <a:rPr lang="en-GB" dirty="0"/>
              <a:t>receive appropriate analgesia</a:t>
            </a:r>
          </a:p>
          <a:p>
            <a:pPr lvl="1"/>
            <a:r>
              <a:rPr lang="en-GB" dirty="0"/>
              <a:t>be provided with an incentive spirometer and be encouraged to use it</a:t>
            </a:r>
          </a:p>
          <a:p>
            <a:pPr lvl="1"/>
            <a:r>
              <a:rPr lang="en-GB" dirty="0"/>
              <a:t>have a CT thorax to fully quantify their injury</a:t>
            </a:r>
          </a:p>
          <a:p>
            <a:pPr lvl="1"/>
            <a:r>
              <a:rPr lang="en-GB" dirty="0"/>
              <a:t>have a Chest Injury Severity Score* calculated to guide their care</a:t>
            </a:r>
          </a:p>
          <a:p>
            <a:pPr lvl="1"/>
            <a:r>
              <a:rPr lang="en-GB" dirty="0"/>
              <a:t>be referred to chest physio from ED (via the Major Trauma Icon)</a:t>
            </a:r>
          </a:p>
          <a:p>
            <a:pPr lvl="1"/>
            <a:r>
              <a:rPr lang="en-GB" dirty="0"/>
              <a:t>be referred to the Acute Pain Team from ED</a:t>
            </a:r>
          </a:p>
          <a:p>
            <a:pPr lvl="1"/>
            <a:r>
              <a:rPr lang="en-GB" dirty="0"/>
              <a:t>be admitted under surgery (ward / HDU / ICU)</a:t>
            </a:r>
          </a:p>
          <a:p>
            <a:pPr lvl="1"/>
            <a:r>
              <a:rPr lang="en-GB" dirty="0"/>
              <a:t>have a rehabilitation prescription completed</a:t>
            </a:r>
          </a:p>
          <a:p>
            <a:endParaRPr lang="en-GB" dirty="0"/>
          </a:p>
        </p:txBody>
      </p:sp>
      <p:sp>
        <p:nvSpPr>
          <p:cNvPr id="4" name="Content Placeholder 2">
            <a:extLst>
              <a:ext uri="{FF2B5EF4-FFF2-40B4-BE49-F238E27FC236}">
                <a16:creationId xmlns:a16="http://schemas.microsoft.com/office/drawing/2014/main" id="{F1EB465C-58C6-6A22-042E-68524018E88C}"/>
              </a:ext>
            </a:extLst>
          </p:cNvPr>
          <p:cNvSpPr txBox="1">
            <a:spLocks/>
          </p:cNvSpPr>
          <p:nvPr/>
        </p:nvSpPr>
        <p:spPr>
          <a:xfrm>
            <a:off x="1250795" y="6492875"/>
            <a:ext cx="10515600" cy="30479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1200" dirty="0">
                <a:solidFill>
                  <a:schemeClr val="tx1">
                    <a:lumMod val="50000"/>
                    <a:lumOff val="50000"/>
                  </a:schemeClr>
                </a:solidFill>
                <a:latin typeface="BlinkMacSystemFont"/>
              </a:rPr>
              <a:t>*Battle C, et al. +Predicting outcomes after blunt chest wall trauma: development and external validation of a new prognostic model. Crit Care. 2014 May 14;18(3):R98.</a:t>
            </a:r>
            <a:endParaRPr lang="en-GB" sz="1800" dirty="0">
              <a:solidFill>
                <a:schemeClr val="tx1">
                  <a:lumMod val="50000"/>
                  <a:lumOff val="50000"/>
                </a:schemeClr>
              </a:solidFill>
            </a:endParaRPr>
          </a:p>
        </p:txBody>
      </p:sp>
    </p:spTree>
    <p:extLst>
      <p:ext uri="{BB962C8B-B14F-4D97-AF65-F5344CB8AC3E}">
        <p14:creationId xmlns:p14="http://schemas.microsoft.com/office/powerpoint/2010/main" val="3107873112"/>
      </p:ext>
    </p:extLst>
  </p:cSld>
  <p:clrMapOvr>
    <a:masterClrMapping/>
  </p:clrMapOvr>
</p:sld>
</file>

<file path=ppt/theme/theme1.xml><?xml version="1.0" encoding="utf-8"?>
<a:theme xmlns:a="http://schemas.openxmlformats.org/drawingml/2006/main" name="1_Office Theme">
  <a:themeElements>
    <a:clrScheme name="ANHSFT">
      <a:dk1>
        <a:srgbClr val="000000"/>
      </a:dk1>
      <a:lt1>
        <a:srgbClr val="FFFFFF"/>
      </a:lt1>
      <a:dk2>
        <a:srgbClr val="44546A"/>
      </a:dk2>
      <a:lt2>
        <a:srgbClr val="E7E6E6"/>
      </a:lt2>
      <a:accent1>
        <a:srgbClr val="0069B3"/>
      </a:accent1>
      <a:accent2>
        <a:srgbClr val="44247D"/>
      </a:accent2>
      <a:accent3>
        <a:srgbClr val="F39000"/>
      </a:accent3>
      <a:accent4>
        <a:srgbClr val="FFDD00"/>
      </a:accent4>
      <a:accent5>
        <a:srgbClr val="BF0078"/>
      </a:accent5>
      <a:accent6>
        <a:srgbClr val="009F9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13123</TotalTime>
  <Words>1299</Words>
  <Application>Microsoft Office PowerPoint</Application>
  <PresentationFormat>Widescreen</PresentationFormat>
  <Paragraphs>186</Paragraphs>
  <Slides>27</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BlinkMacSystemFont</vt:lpstr>
      <vt:lpstr>Calibri</vt:lpstr>
      <vt:lpstr>Wingdings</vt:lpstr>
      <vt:lpstr>1_Office Theme</vt:lpstr>
      <vt:lpstr>Airedale Blunt Chest Trauma Pathway</vt:lpstr>
      <vt:lpstr>The problem</vt:lpstr>
      <vt:lpstr>The patient</vt:lpstr>
      <vt:lpstr>The baseline audit</vt:lpstr>
      <vt:lpstr>PowerPoint Presentation</vt:lpstr>
      <vt:lpstr>The Quality Improvement Project</vt:lpstr>
      <vt:lpstr>The plan</vt:lpstr>
      <vt:lpstr>Stakeholders</vt:lpstr>
      <vt:lpstr>The agreed principles</vt:lpstr>
      <vt:lpstr>PowerPoint Presentation</vt:lpstr>
      <vt:lpstr>Imaging</vt:lpstr>
      <vt:lpstr>ED Risk Stratification</vt:lpstr>
      <vt:lpstr>Inpatient therapy</vt:lpstr>
      <vt:lpstr>Hospital Discharge</vt:lpstr>
      <vt:lpstr>Getting it out there</vt:lpstr>
      <vt:lpstr>PowerPoint Presentation</vt:lpstr>
      <vt:lpstr>Therapy- Identification of Patients</vt:lpstr>
      <vt:lpstr>Ongoing Improvements </vt:lpstr>
      <vt:lpstr>Education and Training </vt:lpstr>
      <vt:lpstr>Ongoing audit cycle</vt:lpstr>
      <vt:lpstr>Spoiler alert…</vt:lpstr>
      <vt:lpstr>The Results (Interventions)</vt:lpstr>
      <vt:lpstr>The Results (Patient Outcomes)</vt:lpstr>
      <vt:lpstr>Case Study</vt:lpstr>
      <vt:lpstr>Areas for future development</vt:lpstr>
      <vt:lpstr>Conclusion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Airedale Blunt Chest Trauma Pathway</dc:title>
  <dc:creator>DANECKI, Alexandra (AIREDALE NHS FOUNDATION TRUST)</dc:creator>
  <cp:lastModifiedBy>DANECKI, Alexandra (AIREDALE NHS FOUNDATION TRUST)</cp:lastModifiedBy>
  <cp:revision>12</cp:revision>
  <dcterms:created xsi:type="dcterms:W3CDTF">2023-09-14T12:41:43Z</dcterms:created>
  <dcterms:modified xsi:type="dcterms:W3CDTF">2023-10-12T13:42:40Z</dcterms:modified>
</cp:coreProperties>
</file>